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11" r:id="rId3"/>
    <p:sldId id="313" r:id="rId4"/>
    <p:sldId id="326" r:id="rId5"/>
    <p:sldId id="321" r:id="rId6"/>
    <p:sldId id="338" r:id="rId7"/>
    <p:sldId id="322" r:id="rId8"/>
    <p:sldId id="325" r:id="rId9"/>
    <p:sldId id="327" r:id="rId10"/>
    <p:sldId id="339" r:id="rId11"/>
    <p:sldId id="328" r:id="rId12"/>
    <p:sldId id="329" r:id="rId13"/>
    <p:sldId id="330" r:id="rId14"/>
    <p:sldId id="331" r:id="rId15"/>
    <p:sldId id="332" r:id="rId16"/>
    <p:sldId id="333" r:id="rId17"/>
    <p:sldId id="340" r:id="rId18"/>
    <p:sldId id="336" r:id="rId19"/>
    <p:sldId id="33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EFFEA4"/>
    <a:srgbClr val="64FC10"/>
    <a:srgbClr val="75A3D1"/>
    <a:srgbClr val="C3D7EB"/>
    <a:srgbClr val="BD07EF"/>
    <a:srgbClr val="0066CC"/>
    <a:srgbClr val="006600"/>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64" autoAdjust="0"/>
  </p:normalViewPr>
  <p:slideViewPr>
    <p:cSldViewPr>
      <p:cViewPr varScale="1">
        <p:scale>
          <a:sx n="84" d="100"/>
          <a:sy n="84" d="100"/>
        </p:scale>
        <p:origin x="140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65D21C-91EF-4D2D-9908-5143C77589BB}" type="datetimeFigureOut">
              <a:rPr lang="en-US" smtClean="0"/>
              <a:t>5/18/2022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DAEB94-AFF2-4D28-98AD-DFF8DD6401EA}" type="slidenum">
              <a:rPr lang="en-US" smtClean="0"/>
              <a:t>‹#›</a:t>
            </a:fld>
            <a:endParaRPr lang="en-US" dirty="0"/>
          </a:p>
        </p:txBody>
      </p:sp>
    </p:spTree>
    <p:extLst>
      <p:ext uri="{BB962C8B-B14F-4D97-AF65-F5344CB8AC3E}">
        <p14:creationId xmlns:p14="http://schemas.microsoft.com/office/powerpoint/2010/main" val="312548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5CA9323-7805-4248-BDFF-FBC8924D59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4244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A307B-A9C6-4B01-B599-2C514DEEA2A1}" type="slidenum">
              <a:rPr lang="en-US" smtClean="0"/>
              <a:t>12</a:t>
            </a:fld>
            <a:endParaRPr lang="en-US"/>
          </a:p>
        </p:txBody>
      </p:sp>
    </p:spTree>
    <p:extLst>
      <p:ext uri="{BB962C8B-B14F-4D97-AF65-F5344CB8AC3E}">
        <p14:creationId xmlns:p14="http://schemas.microsoft.com/office/powerpoint/2010/main" val="34924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Another critical area</a:t>
            </a:r>
            <a:r>
              <a:rPr lang="en-US" baseline="0" dirty="0" smtClean="0"/>
              <a:t> where IoT driven SMART solutions are being deployed is Factory inventory management</a:t>
            </a:r>
          </a:p>
          <a:p>
            <a:pPr defTabSz="931774">
              <a:defRPr/>
            </a:pPr>
            <a:endParaRPr lang="en-US" dirty="0" smtClean="0"/>
          </a:p>
          <a:p>
            <a:pPr defTabSz="931774">
              <a:defRPr/>
            </a:pPr>
            <a:r>
              <a:rPr lang="en-US" dirty="0" smtClean="0"/>
              <a:t>Challenge</a:t>
            </a:r>
            <a:r>
              <a:rPr lang="en-US" baseline="0" dirty="0" smtClean="0"/>
              <a:t> </a:t>
            </a:r>
            <a:r>
              <a:rPr lang="en-US" baseline="0" dirty="0"/>
              <a:t>– </a:t>
            </a:r>
          </a:p>
          <a:p>
            <a:pPr defTabSz="931774">
              <a:defRPr/>
            </a:pPr>
            <a:r>
              <a:rPr lang="en-US" dirty="0">
                <a:latin typeface="Gotham Condensed Book" panose="02000606030000020004" pitchFamily="50" charset="0"/>
              </a:rPr>
              <a:t>If not proactively monitored, components can run out or run </a:t>
            </a:r>
            <a:r>
              <a:rPr lang="en-US" dirty="0" smtClean="0">
                <a:latin typeface="Gotham Condensed Book" panose="02000606030000020004" pitchFamily="50" charset="0"/>
              </a:rPr>
              <a:t>low</a:t>
            </a:r>
          </a:p>
          <a:p>
            <a:pPr defTabSz="931774">
              <a:defRPr/>
            </a:pPr>
            <a:r>
              <a:rPr lang="en-US" dirty="0" smtClean="0">
                <a:latin typeface="Gotham Condensed Book" panose="02000606030000020004" pitchFamily="50" charset="0"/>
              </a:rPr>
              <a:t>Loss of productivity</a:t>
            </a:r>
            <a:r>
              <a:rPr lang="en-US" baseline="0" dirty="0" smtClean="0">
                <a:latin typeface="Gotham Condensed Book" panose="02000606030000020004" pitchFamily="50" charset="0"/>
              </a:rPr>
              <a:t> could be because of unavailability of required parts</a:t>
            </a:r>
          </a:p>
          <a:p>
            <a:pPr defTabSz="931774">
              <a:defRPr/>
            </a:pPr>
            <a:r>
              <a:rPr lang="en-US" baseline="0" dirty="0" smtClean="0">
                <a:latin typeface="Gotham Condensed Book" panose="02000606030000020004" pitchFamily="50" charset="0"/>
              </a:rPr>
              <a:t>On the other hand, costs can sky-rocket if surplus parts are procured quickly</a:t>
            </a:r>
          </a:p>
          <a:p>
            <a:pPr defTabSz="931774">
              <a:defRPr/>
            </a:pPr>
            <a:r>
              <a:rPr lang="en-US" baseline="0" dirty="0" smtClean="0">
                <a:latin typeface="Gotham Condensed Book" panose="02000606030000020004" pitchFamily="50" charset="0"/>
              </a:rPr>
              <a:t>Moreover, some of the parts have short shelf life and hence can expire if not used</a:t>
            </a:r>
          </a:p>
          <a:p>
            <a:pPr defTabSz="931774">
              <a:defRPr/>
            </a:pPr>
            <a:r>
              <a:rPr lang="en-US" baseline="0" dirty="0" smtClean="0">
                <a:latin typeface="Gotham Condensed Book" panose="02000606030000020004" pitchFamily="50" charset="0"/>
              </a:rPr>
              <a:t>Hence smart optimal inventory management become mandatory</a:t>
            </a:r>
            <a:endParaRPr lang="en-US" dirty="0">
              <a:latin typeface="Gotham Condensed Book" panose="02000606030000020004" pitchFamily="50" charset="0"/>
            </a:endParaRPr>
          </a:p>
        </p:txBody>
      </p:sp>
      <p:sp>
        <p:nvSpPr>
          <p:cNvPr id="4" name="Slide Number Placeholder 3"/>
          <p:cNvSpPr>
            <a:spLocks noGrp="1"/>
          </p:cNvSpPr>
          <p:nvPr>
            <p:ph type="sldNum" sz="quarter" idx="10"/>
          </p:nvPr>
        </p:nvSpPr>
        <p:spPr/>
        <p:txBody>
          <a:bodyPr/>
          <a:lstStyle/>
          <a:p>
            <a:fld id="{931A307B-A9C6-4B01-B599-2C514DEEA2A1}" type="slidenum">
              <a:rPr lang="en-US" smtClean="0"/>
              <a:t>13</a:t>
            </a:fld>
            <a:endParaRPr lang="en-US"/>
          </a:p>
        </p:txBody>
      </p:sp>
    </p:spTree>
    <p:extLst>
      <p:ext uri="{BB962C8B-B14F-4D97-AF65-F5344CB8AC3E}">
        <p14:creationId xmlns:p14="http://schemas.microsoft.com/office/powerpoint/2010/main" val="287719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Challenge</a:t>
            </a:r>
            <a:r>
              <a:rPr lang="en-US" baseline="0" dirty="0"/>
              <a:t> – </a:t>
            </a:r>
          </a:p>
          <a:p>
            <a:pPr defTabSz="931774">
              <a:defRPr/>
            </a:pPr>
            <a:r>
              <a:rPr lang="en-US" dirty="0">
                <a:latin typeface="Gotham Condensed Book" panose="02000606030000020004" pitchFamily="50" charset="0"/>
              </a:rPr>
              <a:t>If not proactively monitored, components can run out or run low</a:t>
            </a:r>
          </a:p>
          <a:p>
            <a:pPr defTabSz="931774">
              <a:defRPr/>
            </a:pPr>
            <a:r>
              <a:rPr lang="en-US" dirty="0">
                <a:latin typeface="Gotham Condensed Book" panose="02000606030000020004" pitchFamily="50" charset="0"/>
              </a:rPr>
              <a:t>Increased costs can be from not producing or have to pay more to get parts quickly)</a:t>
            </a:r>
          </a:p>
          <a:p>
            <a:endParaRPr lang="en-US" dirty="0"/>
          </a:p>
        </p:txBody>
      </p:sp>
      <p:sp>
        <p:nvSpPr>
          <p:cNvPr id="4" name="Slide Number Placeholder 3"/>
          <p:cNvSpPr>
            <a:spLocks noGrp="1"/>
          </p:cNvSpPr>
          <p:nvPr>
            <p:ph type="sldNum" sz="quarter" idx="10"/>
          </p:nvPr>
        </p:nvSpPr>
        <p:spPr/>
        <p:txBody>
          <a:bodyPr/>
          <a:lstStyle/>
          <a:p>
            <a:fld id="{931A307B-A9C6-4B01-B599-2C514DEEA2A1}" type="slidenum">
              <a:rPr lang="en-US" smtClean="0"/>
              <a:t>14</a:t>
            </a:fld>
            <a:endParaRPr lang="en-US"/>
          </a:p>
        </p:txBody>
      </p:sp>
    </p:spTree>
    <p:extLst>
      <p:ext uri="{BB962C8B-B14F-4D97-AF65-F5344CB8AC3E}">
        <p14:creationId xmlns:p14="http://schemas.microsoft.com/office/powerpoint/2010/main" val="278767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Control is another area</a:t>
            </a:r>
            <a:r>
              <a:rPr lang="en-US" baseline="0" dirty="0" smtClean="0"/>
              <a:t> where SMART solutions are being deployed</a:t>
            </a:r>
            <a:endParaRPr lang="en-US" dirty="0"/>
          </a:p>
        </p:txBody>
      </p:sp>
      <p:sp>
        <p:nvSpPr>
          <p:cNvPr id="4" name="Slide Number Placeholder 3"/>
          <p:cNvSpPr>
            <a:spLocks noGrp="1"/>
          </p:cNvSpPr>
          <p:nvPr>
            <p:ph type="sldNum" sz="quarter" idx="10"/>
          </p:nvPr>
        </p:nvSpPr>
        <p:spPr/>
        <p:txBody>
          <a:bodyPr/>
          <a:lstStyle/>
          <a:p>
            <a:fld id="{95DAEB94-AFF2-4D28-98AD-DFF8DD6401EA}" type="slidenum">
              <a:rPr lang="en-US" smtClean="0"/>
              <a:t>15</a:t>
            </a:fld>
            <a:endParaRPr lang="en-US" dirty="0"/>
          </a:p>
        </p:txBody>
      </p:sp>
    </p:spTree>
    <p:extLst>
      <p:ext uri="{BB962C8B-B14F-4D97-AF65-F5344CB8AC3E}">
        <p14:creationId xmlns:p14="http://schemas.microsoft.com/office/powerpoint/2010/main" val="164609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t>- Smart manufacturing is much more than mere </a:t>
            </a:r>
            <a:r>
              <a:rPr lang="en-US" sz="1000" i="1" dirty="0" smtClean="0"/>
              <a:t>usage </a:t>
            </a:r>
            <a:r>
              <a:rPr lang="en-US" sz="1000" i="1" dirty="0"/>
              <a:t>of Sensors.</a:t>
            </a:r>
          </a:p>
          <a:p>
            <a:r>
              <a:rPr lang="en-US" sz="1000" i="1" dirty="0"/>
              <a:t>- The entire value chain starting from inbound logistics through production, through outbound logistics including sales, marketing and post sales services are being electronically tracked and key assets are connected to the internet (Essentially IoT enabled)</a:t>
            </a:r>
          </a:p>
          <a:p>
            <a:pPr marL="174708" indent="-174708">
              <a:buFontTx/>
              <a:buChar char="-"/>
            </a:pPr>
            <a:r>
              <a:rPr lang="en-US" sz="1000" i="1" dirty="0"/>
              <a:t>There is both vertical and horizontal integration of smart production systems </a:t>
            </a:r>
          </a:p>
          <a:p>
            <a:pPr marL="174708" indent="-174708">
              <a:buFontTx/>
              <a:buChar char="-"/>
            </a:pPr>
            <a:r>
              <a:rPr lang="en-US" sz="1000" i="1" dirty="0"/>
              <a:t>Vertical integration refers to IoT enablement of production systems starting from inbound logistics to outbound logistics including sales &amp; marketing</a:t>
            </a:r>
          </a:p>
          <a:p>
            <a:pPr marL="174708" indent="-174708">
              <a:buFontTx/>
              <a:buChar char="-"/>
            </a:pPr>
            <a:r>
              <a:rPr lang="en-US" sz="1000" i="1" dirty="0"/>
              <a:t>Horizontal integration refers to IoT enablement  of raw material suppliers, finished products consuming business partners, post sales services to product end-users (customers) etc.</a:t>
            </a:r>
          </a:p>
          <a:p>
            <a:endParaRPr lang="en-US" sz="1000" dirty="0"/>
          </a:p>
          <a:p>
            <a:r>
              <a:rPr lang="en-US" sz="1000" dirty="0" smtClean="0"/>
              <a:t>The vision of Industry 4.0 is that in the future, industrial businesses will build</a:t>
            </a:r>
            <a:r>
              <a:rPr lang="en-US" sz="1000" baseline="0" dirty="0" smtClean="0"/>
              <a:t> </a:t>
            </a:r>
            <a:r>
              <a:rPr lang="en-US" sz="1000" dirty="0" smtClean="0"/>
              <a:t>global networks to connect their machinery, factories, and</a:t>
            </a:r>
            <a:r>
              <a:rPr lang="en-US" sz="1000" baseline="0" dirty="0" smtClean="0"/>
              <a:t> </a:t>
            </a:r>
            <a:r>
              <a:rPr lang="en-US" sz="1000" dirty="0" smtClean="0"/>
              <a:t>warehousing facilities</a:t>
            </a:r>
            <a:r>
              <a:rPr lang="en-US" sz="1000" baseline="0" dirty="0" smtClean="0"/>
              <a:t> </a:t>
            </a:r>
            <a:r>
              <a:rPr lang="en-US" sz="1000" dirty="0" smtClean="0"/>
              <a:t>as cyber-physical systems, which will connect and control each other</a:t>
            </a:r>
            <a:r>
              <a:rPr lang="en-US" sz="1000" baseline="0" dirty="0" smtClean="0"/>
              <a:t> </a:t>
            </a:r>
            <a:r>
              <a:rPr lang="en-US" sz="1000" dirty="0" smtClean="0"/>
              <a:t>intelligently by sharing information that triggers actions. These cyber-physical</a:t>
            </a:r>
            <a:r>
              <a:rPr lang="en-US" sz="1000" baseline="0" dirty="0" smtClean="0"/>
              <a:t> </a:t>
            </a:r>
            <a:r>
              <a:rPr lang="en-US" sz="1000" dirty="0" smtClean="0"/>
              <a:t>systems will take the shape of smart factories, smart machines, smart storage</a:t>
            </a:r>
            <a:r>
              <a:rPr lang="en-US" sz="1000" baseline="0" dirty="0" smtClean="0"/>
              <a:t> </a:t>
            </a:r>
            <a:r>
              <a:rPr lang="en-US" sz="1000" dirty="0" smtClean="0"/>
              <a:t>facilities, and smart supply chains. This will bring about improvements in the</a:t>
            </a:r>
            <a:r>
              <a:rPr lang="en-US" sz="1000" baseline="0" dirty="0" smtClean="0"/>
              <a:t> </a:t>
            </a:r>
            <a:r>
              <a:rPr lang="en-US" sz="1000" dirty="0" smtClean="0"/>
              <a:t>industrial processes within manufacturing as a whole, through engineering,</a:t>
            </a:r>
            <a:r>
              <a:rPr lang="en-US" sz="1000" baseline="0" dirty="0" smtClean="0"/>
              <a:t> </a:t>
            </a:r>
            <a:r>
              <a:rPr lang="en-US" sz="1000" dirty="0" smtClean="0"/>
              <a:t>material usage, supply chains, and product lifecycle management.</a:t>
            </a:r>
            <a:endParaRPr lang="en-US" sz="1000" dirty="0"/>
          </a:p>
        </p:txBody>
      </p:sp>
      <p:sp>
        <p:nvSpPr>
          <p:cNvPr id="4" name="Slide Number Placeholder 3"/>
          <p:cNvSpPr>
            <a:spLocks noGrp="1"/>
          </p:cNvSpPr>
          <p:nvPr>
            <p:ph type="sldNum" sz="quarter" idx="10"/>
          </p:nvPr>
        </p:nvSpPr>
        <p:spPr/>
        <p:txBody>
          <a:bodyPr/>
          <a:lstStyle/>
          <a:p>
            <a:fld id="{95DAEB94-AFF2-4D28-98AD-DFF8DD6401EA}" type="slidenum">
              <a:rPr lang="en-US" smtClean="0"/>
              <a:t>16</a:t>
            </a:fld>
            <a:endParaRPr lang="en-US" dirty="0"/>
          </a:p>
        </p:txBody>
      </p:sp>
    </p:spTree>
    <p:extLst>
      <p:ext uri="{BB962C8B-B14F-4D97-AF65-F5344CB8AC3E}">
        <p14:creationId xmlns:p14="http://schemas.microsoft.com/office/powerpoint/2010/main" val="129080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Entrigna’s RTES is a software</a:t>
            </a:r>
            <a:r>
              <a:rPr lang="en-US" baseline="0" dirty="0" smtClean="0"/>
              <a:t> platform </a:t>
            </a:r>
            <a:r>
              <a:rPr lang="en-US" dirty="0" smtClean="0"/>
              <a:t>that</a:t>
            </a:r>
            <a:r>
              <a:rPr lang="en-US" baseline="0" dirty="0" smtClean="0"/>
              <a:t> seamlessly combines many decisioning techniques under one technology; techniques that are critically needed for IoT Fog and Cloud cognitive computing</a:t>
            </a:r>
          </a:p>
          <a:p>
            <a:endParaRPr lang="en-US" baseline="0" dirty="0" smtClean="0"/>
          </a:p>
          <a:p>
            <a:r>
              <a:rPr lang="en-US" baseline="0" dirty="0" smtClean="0"/>
              <a:t>For more information, visit entrigna.com</a:t>
            </a:r>
            <a:endParaRPr lang="en-US" dirty="0"/>
          </a:p>
        </p:txBody>
      </p:sp>
      <p:sp>
        <p:nvSpPr>
          <p:cNvPr id="4" name="Slide Number Placeholder 3"/>
          <p:cNvSpPr>
            <a:spLocks noGrp="1"/>
          </p:cNvSpPr>
          <p:nvPr>
            <p:ph type="sldNum" sz="quarter" idx="10"/>
          </p:nvPr>
        </p:nvSpPr>
        <p:spPr/>
        <p:txBody>
          <a:bodyPr/>
          <a:lstStyle/>
          <a:p>
            <a:fld id="{95DAEB94-AFF2-4D28-98AD-DFF8DD6401EA}" type="slidenum">
              <a:rPr lang="en-US" smtClean="0"/>
              <a:t>18</a:t>
            </a:fld>
            <a:endParaRPr lang="en-US" dirty="0"/>
          </a:p>
        </p:txBody>
      </p:sp>
    </p:spTree>
    <p:extLst>
      <p:ext uri="{BB962C8B-B14F-4D97-AF65-F5344CB8AC3E}">
        <p14:creationId xmlns:p14="http://schemas.microsoft.com/office/powerpoint/2010/main" val="286289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AEB94-AFF2-4D28-98AD-DFF8DD6401EA}" type="slidenum">
              <a:rPr lang="en-US" smtClean="0"/>
              <a:t>19</a:t>
            </a:fld>
            <a:endParaRPr lang="en-US" dirty="0"/>
          </a:p>
        </p:txBody>
      </p:sp>
    </p:spTree>
    <p:extLst>
      <p:ext uri="{BB962C8B-B14F-4D97-AF65-F5344CB8AC3E}">
        <p14:creationId xmlns:p14="http://schemas.microsoft.com/office/powerpoint/2010/main" val="96950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AEB94-AFF2-4D28-98AD-DFF8DD6401EA}" type="slidenum">
              <a:rPr lang="en-US" smtClean="0"/>
              <a:t>2</a:t>
            </a:fld>
            <a:endParaRPr lang="en-US" dirty="0"/>
          </a:p>
        </p:txBody>
      </p:sp>
    </p:spTree>
    <p:extLst>
      <p:ext uri="{BB962C8B-B14F-4D97-AF65-F5344CB8AC3E}">
        <p14:creationId xmlns:p14="http://schemas.microsoft.com/office/powerpoint/2010/main" val="36090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Manufacturing</a:t>
            </a:r>
            <a:r>
              <a:rPr lang="en-US" baseline="0" dirty="0" smtClean="0"/>
              <a:t> Industry is currently experiencing a Revolution</a:t>
            </a:r>
          </a:p>
          <a:p>
            <a:pPr marL="174708" indent="-174708">
              <a:buFontTx/>
              <a:buChar char="-"/>
            </a:pPr>
            <a:r>
              <a:rPr lang="en-US" baseline="0" dirty="0" smtClean="0"/>
              <a:t>It is commonly referred to as Industry 4.0, meaning this is 4</a:t>
            </a:r>
            <a:r>
              <a:rPr lang="en-US" baseline="30000" dirty="0" smtClean="0"/>
              <a:t>th</a:t>
            </a:r>
            <a:r>
              <a:rPr lang="en-US" baseline="0" dirty="0" smtClean="0"/>
              <a:t> version of the industrial revolution</a:t>
            </a:r>
          </a:p>
          <a:p>
            <a:pPr marL="174708" indent="-174708">
              <a:buFontTx/>
              <a:buChar char="-"/>
            </a:pPr>
            <a:r>
              <a:rPr lang="en-US" baseline="0" dirty="0" smtClean="0"/>
              <a:t>The first industrial revolution happened towards the end of 18</a:t>
            </a:r>
            <a:r>
              <a:rPr lang="en-US" baseline="30000" dirty="0" smtClean="0"/>
              <a:t>th</a:t>
            </a:r>
            <a:r>
              <a:rPr lang="en-US" baseline="0" dirty="0" smtClean="0"/>
              <a:t> century when water and stream powered mechanical loom was invented</a:t>
            </a:r>
          </a:p>
          <a:p>
            <a:pPr marL="174708" indent="-174708">
              <a:buFontTx/>
              <a:buChar char="-"/>
            </a:pPr>
            <a:r>
              <a:rPr lang="en-US" baseline="0" dirty="0" smtClean="0"/>
              <a:t>The second revolution happened towards the end of 19</a:t>
            </a:r>
            <a:r>
              <a:rPr lang="en-US" baseline="30000" dirty="0" smtClean="0"/>
              <a:t>th</a:t>
            </a:r>
            <a:r>
              <a:rPr lang="en-US" baseline="0" dirty="0" smtClean="0"/>
              <a:t> century when electricity was discovered and was used in mass manufacturing production lines (Electricity driven Conveyors etc.)</a:t>
            </a:r>
          </a:p>
          <a:p>
            <a:pPr marL="174708" indent="-174708">
              <a:buFontTx/>
              <a:buChar char="-"/>
            </a:pPr>
            <a:r>
              <a:rPr lang="en-US" baseline="0" dirty="0" smtClean="0"/>
              <a:t>The third revolution happened in Q4 of 20</a:t>
            </a:r>
            <a:r>
              <a:rPr lang="en-US" baseline="30000" dirty="0" smtClean="0"/>
              <a:t>th</a:t>
            </a:r>
            <a:r>
              <a:rPr lang="en-US" baseline="0" dirty="0" smtClean="0"/>
              <a:t> century (1960s &amp; 1970s) when Electronics, Programmable Logic Controller devices along with Robots were introduced to automate manufacturing production lines</a:t>
            </a:r>
          </a:p>
          <a:p>
            <a:pPr marL="174708" indent="-174708">
              <a:buFontTx/>
              <a:buChar char="-"/>
            </a:pPr>
            <a:r>
              <a:rPr lang="en-US" baseline="0" dirty="0" smtClean="0"/>
              <a:t>The fourth or current revolution started in early 21</a:t>
            </a:r>
            <a:r>
              <a:rPr lang="en-US" baseline="30000" dirty="0" smtClean="0"/>
              <a:t>st</a:t>
            </a:r>
            <a:r>
              <a:rPr lang="en-US" baseline="0" dirty="0" smtClean="0"/>
              <a:t> century with the introduction of Cyber Physical Systems enabled by IoT, Augmented Reality and 3D printing etc.</a:t>
            </a:r>
          </a:p>
          <a:p>
            <a:pPr marL="174708" indent="-174708">
              <a:buFontTx/>
              <a:buChar char="-"/>
            </a:pPr>
            <a:r>
              <a:rPr lang="en-US" baseline="0" dirty="0" smtClean="0"/>
              <a:t>IoT is at the core of the 4</a:t>
            </a:r>
            <a:r>
              <a:rPr lang="en-US" baseline="30000" dirty="0" smtClean="0"/>
              <a:t>th</a:t>
            </a:r>
            <a:r>
              <a:rPr lang="en-US" baseline="0" dirty="0" smtClean="0"/>
              <a:t> revolution</a:t>
            </a:r>
            <a:endParaRPr lang="en-US" dirty="0"/>
          </a:p>
        </p:txBody>
      </p:sp>
      <p:sp>
        <p:nvSpPr>
          <p:cNvPr id="4" name="Slide Number Placeholder 3"/>
          <p:cNvSpPr>
            <a:spLocks noGrp="1"/>
          </p:cNvSpPr>
          <p:nvPr>
            <p:ph type="sldNum" sz="quarter" idx="10"/>
          </p:nvPr>
        </p:nvSpPr>
        <p:spPr/>
        <p:txBody>
          <a:bodyPr/>
          <a:lstStyle/>
          <a:p>
            <a:fld id="{95DAEB94-AFF2-4D28-98AD-DFF8DD6401EA}" type="slidenum">
              <a:rPr lang="en-US" smtClean="0"/>
              <a:t>3</a:t>
            </a:fld>
            <a:endParaRPr lang="en-US" dirty="0"/>
          </a:p>
        </p:txBody>
      </p:sp>
    </p:spTree>
    <p:extLst>
      <p:ext uri="{BB962C8B-B14F-4D97-AF65-F5344CB8AC3E}">
        <p14:creationId xmlns:p14="http://schemas.microsoft.com/office/powerpoint/2010/main" val="57775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Multifaceted innovations in multiple complementary</a:t>
            </a:r>
            <a:r>
              <a:rPr lang="en-US" baseline="0" dirty="0" smtClean="0"/>
              <a:t> technology &amp; business disciplines are enabling the rise of IoT</a:t>
            </a:r>
          </a:p>
          <a:p>
            <a:pPr marL="174708" indent="-174708">
              <a:buFontTx/>
              <a:buChar char="-"/>
            </a:pPr>
            <a:r>
              <a:rPr lang="en-US" baseline="0" dirty="0" smtClean="0"/>
              <a:t>For example, there are innovations in readily usable intelligent devices such as Sensors, Actuators, </a:t>
            </a:r>
            <a:r>
              <a:rPr lang="en-US" baseline="0" dirty="0" err="1" smtClean="0"/>
              <a:t>ServoMotors</a:t>
            </a:r>
            <a:r>
              <a:rPr lang="en-US" baseline="0" dirty="0" smtClean="0"/>
              <a:t> etc. Engineering fields such as Mechatronics &amp; Nano Technology are driving miniaturization of such intelligent devices</a:t>
            </a:r>
          </a:p>
          <a:p>
            <a:pPr marL="174708" indent="-174708">
              <a:buFontTx/>
              <a:buChar char="-"/>
            </a:pPr>
            <a:r>
              <a:rPr lang="en-US" baseline="0" dirty="0" smtClean="0"/>
              <a:t>Likewise, advancements in Embedded systems, Robotics, Augmented reality are enabling Internet connected Smart Electro-Mechanical systems commonly referred to as Cyber-Physical Systems</a:t>
            </a:r>
          </a:p>
          <a:p>
            <a:pPr marL="174708" indent="-174708">
              <a:buFontTx/>
              <a:buChar char="-"/>
            </a:pPr>
            <a:r>
              <a:rPr lang="en-US" baseline="0" dirty="0" smtClean="0"/>
              <a:t>While cloud computing has been around for a while, the notions of Edge &amp; Fog computing are being evolved thereby enabling IoT in manufacturing</a:t>
            </a:r>
          </a:p>
          <a:p>
            <a:pPr marL="174708" indent="-174708">
              <a:buFontTx/>
              <a:buChar char="-"/>
            </a:pPr>
            <a:r>
              <a:rPr lang="en-US" baseline="0" dirty="0" smtClean="0"/>
              <a:t>In turn, IoT or otherwise, IIOT in the context of manufacturing is enabling factories transform into SMART factories</a:t>
            </a:r>
            <a:endParaRPr lang="en-US" dirty="0"/>
          </a:p>
        </p:txBody>
      </p:sp>
      <p:sp>
        <p:nvSpPr>
          <p:cNvPr id="4" name="Slide Number Placeholder 3"/>
          <p:cNvSpPr>
            <a:spLocks noGrp="1"/>
          </p:cNvSpPr>
          <p:nvPr>
            <p:ph type="sldNum" sz="quarter" idx="10"/>
          </p:nvPr>
        </p:nvSpPr>
        <p:spPr/>
        <p:txBody>
          <a:bodyPr/>
          <a:lstStyle/>
          <a:p>
            <a:fld id="{95DAEB94-AFF2-4D28-98AD-DFF8DD6401EA}" type="slidenum">
              <a:rPr lang="en-US" smtClean="0"/>
              <a:t>4</a:t>
            </a:fld>
            <a:endParaRPr lang="en-US" dirty="0"/>
          </a:p>
        </p:txBody>
      </p:sp>
    </p:spTree>
    <p:extLst>
      <p:ext uri="{BB962C8B-B14F-4D97-AF65-F5344CB8AC3E}">
        <p14:creationId xmlns:p14="http://schemas.microsoft.com/office/powerpoint/2010/main" val="309363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AEB94-AFF2-4D28-98AD-DFF8DD6401EA}" type="slidenum">
              <a:rPr lang="en-US" smtClean="0"/>
              <a:t>5</a:t>
            </a:fld>
            <a:endParaRPr lang="en-US" dirty="0"/>
          </a:p>
        </p:txBody>
      </p:sp>
    </p:spTree>
    <p:extLst>
      <p:ext uri="{BB962C8B-B14F-4D97-AF65-F5344CB8AC3E}">
        <p14:creationId xmlns:p14="http://schemas.microsoft.com/office/powerpoint/2010/main" val="137246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Airbus revolutionized their manufacturing on many fronts.</a:t>
            </a:r>
          </a:p>
          <a:p>
            <a:endParaRPr lang="en-US" sz="1000" dirty="0"/>
          </a:p>
          <a:p>
            <a:r>
              <a:rPr lang="en-US" sz="1000" b="1" dirty="0">
                <a:solidFill>
                  <a:srgbClr val="336699"/>
                </a:solidFill>
              </a:rPr>
              <a:t>The Challenge:</a:t>
            </a:r>
          </a:p>
          <a:p>
            <a:r>
              <a:rPr lang="en-US" sz="1000" dirty="0">
                <a:solidFill>
                  <a:srgbClr val="336699"/>
                </a:solidFill>
              </a:rPr>
              <a:t>Manufacturing &amp; assembly of Aircraft involves tens of thousands of steps and a single mistake in the process could cost hundreds of thousands of dollars to fix, makes the room for error very smal</a:t>
            </a:r>
            <a:r>
              <a:rPr lang="en-US" sz="1000" dirty="0" smtClean="0">
                <a:solidFill>
                  <a:srgbClr val="336699"/>
                </a:solidFill>
              </a:rPr>
              <a:t>l</a:t>
            </a:r>
          </a:p>
          <a:p>
            <a:endParaRPr lang="en-US" sz="1000" dirty="0"/>
          </a:p>
          <a:p>
            <a:r>
              <a:rPr lang="en-US" sz="1000" dirty="0"/>
              <a:t>MiRA: cross between a tablet and sensor pack</a:t>
            </a:r>
          </a:p>
          <a:p>
            <a:r>
              <a:rPr lang="en-US" sz="1000" dirty="0"/>
              <a:t>       Captures video from real environment</a:t>
            </a:r>
          </a:p>
          <a:p>
            <a:r>
              <a:rPr lang="en-US" sz="1000" dirty="0"/>
              <a:t>       Generates a 3D model of the aircraft that can be manipulated and accessed for production work</a:t>
            </a:r>
          </a:p>
          <a:p>
            <a:endParaRPr lang="en-US" sz="1000" dirty="0"/>
          </a:p>
          <a:p>
            <a:r>
              <a:rPr lang="en-US" sz="1000" dirty="0"/>
              <a:t>Smart tools</a:t>
            </a:r>
          </a:p>
          <a:p>
            <a:pPr marL="291179" indent="-291179">
              <a:spcAft>
                <a:spcPts val="611"/>
              </a:spcAft>
              <a:buFont typeface="Arial" pitchFamily="34" charset="0"/>
              <a:buChar char="•"/>
            </a:pPr>
            <a:r>
              <a:rPr lang="en-US" sz="1000" dirty="0">
                <a:solidFill>
                  <a:srgbClr val="336699"/>
                </a:solidFill>
              </a:rPr>
              <a:t>smart tools understand the actions that the operator must perform next and automatically adjusts the tools to the proper settings, which simplifies the task for the operator</a:t>
            </a:r>
          </a:p>
          <a:p>
            <a:pPr marL="291179" indent="-291179">
              <a:spcAft>
                <a:spcPts val="611"/>
              </a:spcAft>
              <a:buFont typeface="Arial" pitchFamily="34" charset="0"/>
              <a:buChar char="•"/>
            </a:pPr>
            <a:r>
              <a:rPr lang="en-US" sz="1000" dirty="0">
                <a:solidFill>
                  <a:srgbClr val="336699"/>
                </a:solidFill>
              </a:rPr>
              <a:t>Once the action is completed, the smart tools can also monitor and log the results; For example, a smart tightening tool understands which task the operator is about to perform using vision to process its surroundings and automatically sets the torque. The tool would record task data in a central database. With such information, production managers can precisely pinpoint the procedures and processes  for QA certification</a:t>
            </a:r>
          </a:p>
          <a:p>
            <a:pPr marL="291179" indent="-291179">
              <a:spcAft>
                <a:spcPts val="611"/>
              </a:spcAft>
              <a:buFont typeface="Arial" pitchFamily="34" charset="0"/>
              <a:buChar char="•"/>
            </a:pPr>
            <a:r>
              <a:rPr lang="en-US" sz="1000" dirty="0">
                <a:solidFill>
                  <a:srgbClr val="336699"/>
                </a:solidFill>
              </a:rPr>
              <a:t>In addition, Operators are given a smart Mobile App enabled with Augmented Reality driven instructional &amp; educational tutorials</a:t>
            </a:r>
          </a:p>
          <a:p>
            <a:pPr marL="291179" indent="-291179">
              <a:spcAft>
                <a:spcPts val="611"/>
              </a:spcAft>
              <a:buFont typeface="Arial" pitchFamily="34" charset="0"/>
              <a:buChar char="•"/>
            </a:pPr>
            <a:r>
              <a:rPr lang="en-US" sz="1000" dirty="0">
                <a:solidFill>
                  <a:srgbClr val="336699"/>
                </a:solidFill>
              </a:rPr>
              <a:t>The sensors on smart tools can transmit alerts to the operator's smart mobile App letting operator know when the device to be operated upon is close by. The smart App would then display AR driven instructions about performing the right operations on the target </a:t>
            </a:r>
            <a:r>
              <a:rPr lang="en-US" sz="1000" dirty="0" smtClean="0">
                <a:solidFill>
                  <a:srgbClr val="336699"/>
                </a:solidFill>
              </a:rPr>
              <a:t>device</a:t>
            </a:r>
            <a:endParaRPr lang="en-US" sz="1000" dirty="0">
              <a:solidFill>
                <a:srgbClr val="336699"/>
              </a:solidFill>
            </a:endParaRPr>
          </a:p>
        </p:txBody>
      </p:sp>
      <p:sp>
        <p:nvSpPr>
          <p:cNvPr id="4" name="Slide Number Placeholder 3"/>
          <p:cNvSpPr>
            <a:spLocks noGrp="1"/>
          </p:cNvSpPr>
          <p:nvPr>
            <p:ph type="sldNum" sz="quarter" idx="10"/>
          </p:nvPr>
        </p:nvSpPr>
        <p:spPr/>
        <p:txBody>
          <a:bodyPr/>
          <a:lstStyle/>
          <a:p>
            <a:fld id="{95DAEB94-AFF2-4D28-98AD-DFF8DD6401EA}" type="slidenum">
              <a:rPr lang="en-US" smtClean="0"/>
              <a:t>7</a:t>
            </a:fld>
            <a:endParaRPr lang="en-US" dirty="0"/>
          </a:p>
        </p:txBody>
      </p:sp>
    </p:spTree>
    <p:extLst>
      <p:ext uri="{BB962C8B-B14F-4D97-AF65-F5344CB8AC3E}">
        <p14:creationId xmlns:p14="http://schemas.microsoft.com/office/powerpoint/2010/main" val="200855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000" dirty="0">
                <a:solidFill>
                  <a:srgbClr val="336699"/>
                </a:solidFill>
              </a:rPr>
              <a:t>Siemens is one of the early adopters of IoT in their Manufacturing</a:t>
            </a:r>
          </a:p>
          <a:p>
            <a:pPr>
              <a:spcAft>
                <a:spcPts val="611"/>
              </a:spcAft>
            </a:pPr>
            <a:endParaRPr lang="en-US" sz="1000" dirty="0">
              <a:solidFill>
                <a:srgbClr val="336699"/>
              </a:solidFill>
            </a:endParaRPr>
          </a:p>
          <a:p>
            <a:r>
              <a:rPr lang="en-US" sz="1000" b="1" dirty="0">
                <a:solidFill>
                  <a:srgbClr val="336699"/>
                </a:solidFill>
              </a:rPr>
              <a:t>The Challenge:</a:t>
            </a:r>
          </a:p>
          <a:p>
            <a:r>
              <a:rPr lang="en-US" sz="1000" dirty="0">
                <a:solidFill>
                  <a:srgbClr val="336699"/>
                </a:solidFill>
              </a:rPr>
              <a:t>Separate production lines were needed for filling and </a:t>
            </a:r>
            <a:r>
              <a:rPr lang="en-US" sz="1000" dirty="0" smtClean="0">
                <a:solidFill>
                  <a:srgbClr val="336699"/>
                </a:solidFill>
              </a:rPr>
              <a:t>labeling </a:t>
            </a:r>
            <a:r>
              <a:rPr lang="en-US" sz="1000" dirty="0">
                <a:solidFill>
                  <a:srgbClr val="336699"/>
                </a:solidFill>
              </a:rPr>
              <a:t>each variant of Shampoo and this was hugely inefficient in simultaneous mass production of  different Shampoo </a:t>
            </a:r>
            <a:r>
              <a:rPr lang="en-US" sz="1000" dirty="0" smtClean="0">
                <a:solidFill>
                  <a:srgbClr val="336699"/>
                </a:solidFill>
              </a:rPr>
              <a:t>types </a:t>
            </a:r>
            <a:endParaRPr lang="en-US" sz="1000" dirty="0">
              <a:solidFill>
                <a:srgbClr val="336699"/>
              </a:solidFill>
            </a:endParaRPr>
          </a:p>
          <a:p>
            <a:pPr>
              <a:spcAft>
                <a:spcPts val="611"/>
              </a:spcAft>
            </a:pPr>
            <a:endParaRPr lang="en-US" sz="1000" dirty="0">
              <a:solidFill>
                <a:srgbClr val="336699"/>
              </a:solidFill>
            </a:endParaRPr>
          </a:p>
          <a:p>
            <a:pPr marL="291179" indent="-291179">
              <a:spcAft>
                <a:spcPts val="611"/>
              </a:spcAft>
              <a:buFont typeface="Arial" pitchFamily="34" charset="0"/>
              <a:buChar char="•"/>
            </a:pPr>
            <a:r>
              <a:rPr lang="en-US" sz="1000" dirty="0">
                <a:solidFill>
                  <a:srgbClr val="336699"/>
                </a:solidFill>
              </a:rPr>
              <a:t>Multi-format capable carriers were introduced that can transport different types of Shampoo containers through production line</a:t>
            </a:r>
          </a:p>
          <a:p>
            <a:pPr marL="291179" indent="-291179">
              <a:spcAft>
                <a:spcPts val="611"/>
              </a:spcAft>
              <a:buFont typeface="Arial" pitchFamily="34" charset="0"/>
              <a:buChar char="•"/>
            </a:pPr>
            <a:r>
              <a:rPr lang="en-US" sz="1000" dirty="0">
                <a:solidFill>
                  <a:srgbClr val="336699"/>
                </a:solidFill>
              </a:rPr>
              <a:t>Each carrier is equipped with an RFID tag that contains the specific Shampoo variant information</a:t>
            </a:r>
          </a:p>
          <a:p>
            <a:pPr marL="291179" indent="-291179">
              <a:spcAft>
                <a:spcPts val="611"/>
              </a:spcAft>
              <a:buFont typeface="Arial" pitchFamily="34" charset="0"/>
              <a:buChar char="•"/>
            </a:pPr>
            <a:r>
              <a:rPr lang="en-US" sz="1000" dirty="0">
                <a:solidFill>
                  <a:srgbClr val="336699"/>
                </a:solidFill>
              </a:rPr>
              <a:t>The ingredients dispenser machine would read  RFID tag on the carrier and determine what quantity and which Shampoo variant to dispense</a:t>
            </a:r>
          </a:p>
          <a:p>
            <a:pPr marL="291179" indent="-291179">
              <a:spcAft>
                <a:spcPts val="611"/>
              </a:spcAft>
              <a:buFont typeface="Arial" pitchFamily="34" charset="0"/>
              <a:buChar char="•"/>
            </a:pPr>
            <a:r>
              <a:rPr lang="en-US" sz="1000" dirty="0">
                <a:solidFill>
                  <a:srgbClr val="336699"/>
                </a:solidFill>
              </a:rPr>
              <a:t>After dispensing right quantity of Shampoo variant, the dispenser machine would update the status info on the RFID tag</a:t>
            </a:r>
          </a:p>
          <a:p>
            <a:pPr marL="291179" indent="-291179">
              <a:spcAft>
                <a:spcPts val="611"/>
              </a:spcAft>
              <a:buFont typeface="Arial" pitchFamily="34" charset="0"/>
              <a:buChar char="•"/>
            </a:pPr>
            <a:r>
              <a:rPr lang="en-US" sz="1000" dirty="0">
                <a:solidFill>
                  <a:srgbClr val="336699"/>
                </a:solidFill>
              </a:rPr>
              <a:t>Next in the line is the packaging and labeling machine that would read the RFID tag on the carrier</a:t>
            </a:r>
          </a:p>
          <a:p>
            <a:pPr marL="291179" indent="-291179">
              <a:spcAft>
                <a:spcPts val="611"/>
              </a:spcAft>
              <a:buFont typeface="Arial" pitchFamily="34" charset="0"/>
              <a:buChar char="•"/>
            </a:pPr>
            <a:r>
              <a:rPr lang="en-US" sz="1000" dirty="0">
                <a:solidFill>
                  <a:srgbClr val="336699"/>
                </a:solidFill>
              </a:rPr>
              <a:t>Labeling machine first would ensure that the container has been filled by the dispenser machine by reading RFID tag status and then would determine which label to assign based on the Shampoo variant info found on the carrier’s RFID </a:t>
            </a:r>
            <a:r>
              <a:rPr lang="en-US" sz="1000" dirty="0" smtClean="0">
                <a:solidFill>
                  <a:srgbClr val="336699"/>
                </a:solidFill>
              </a:rPr>
              <a:t>tag</a:t>
            </a:r>
          </a:p>
          <a:p>
            <a:pPr marL="291179" marR="0" indent="-291179" algn="l" defTabSz="914400" rtl="0" eaLnBrk="1" fontAlgn="auto" latinLnBrk="0" hangingPunct="1">
              <a:lnSpc>
                <a:spcPct val="100000"/>
              </a:lnSpc>
              <a:spcBef>
                <a:spcPts val="0"/>
              </a:spcBef>
              <a:spcAft>
                <a:spcPts val="611"/>
              </a:spcAft>
              <a:buClrTx/>
              <a:buSzTx/>
              <a:buFont typeface="Arial" pitchFamily="34" charset="0"/>
              <a:buChar char="•"/>
              <a:tabLst/>
              <a:defRPr/>
            </a:pPr>
            <a:r>
              <a:rPr lang="en-US" sz="1000" dirty="0" smtClean="0"/>
              <a:t>Eliminates the need for human input in the dispensing and labeling process</a:t>
            </a:r>
          </a:p>
          <a:p>
            <a:pPr marL="291179" marR="0" indent="-291179" algn="l" defTabSz="914400" rtl="0" eaLnBrk="1" fontAlgn="auto" latinLnBrk="0" hangingPunct="1">
              <a:lnSpc>
                <a:spcPct val="100000"/>
              </a:lnSpc>
              <a:spcBef>
                <a:spcPts val="0"/>
              </a:spcBef>
              <a:spcAft>
                <a:spcPts val="611"/>
              </a:spcAft>
              <a:buClrTx/>
              <a:buSzTx/>
              <a:buFont typeface="Arial" pitchFamily="34" charset="0"/>
              <a:buChar char="•"/>
              <a:tabLst/>
              <a:defRPr/>
            </a:pPr>
            <a:r>
              <a:rPr lang="en-US" sz="1000" dirty="0" smtClean="0"/>
              <a:t>Eliminates the need for a separate</a:t>
            </a:r>
            <a:r>
              <a:rPr lang="en-US" sz="1000" baseline="0" dirty="0" smtClean="0"/>
              <a:t> </a:t>
            </a:r>
            <a:r>
              <a:rPr lang="en-US" sz="1000" dirty="0" smtClean="0"/>
              <a:t>production line for each type of shampoo</a:t>
            </a:r>
            <a:endParaRPr lang="en-US" sz="1000" dirty="0">
              <a:solidFill>
                <a:srgbClr val="336699"/>
              </a:solidFill>
            </a:endParaRPr>
          </a:p>
          <a:p>
            <a:pPr marL="291179" indent="-291179">
              <a:spcAft>
                <a:spcPts val="611"/>
              </a:spcAft>
              <a:buFont typeface="Arial" pitchFamily="34" charset="0"/>
              <a:buChar char="•"/>
            </a:pPr>
            <a:r>
              <a:rPr lang="en-US" sz="1000" dirty="0">
                <a:solidFill>
                  <a:srgbClr val="336699"/>
                </a:solidFill>
              </a:rPr>
              <a:t>Information is then collected and engineers can review to improve the process</a:t>
            </a:r>
          </a:p>
          <a:p>
            <a:endParaRPr lang="en-US" dirty="0"/>
          </a:p>
        </p:txBody>
      </p:sp>
      <p:sp>
        <p:nvSpPr>
          <p:cNvPr id="4" name="Slide Number Placeholder 3"/>
          <p:cNvSpPr>
            <a:spLocks noGrp="1"/>
          </p:cNvSpPr>
          <p:nvPr>
            <p:ph type="sldNum" sz="quarter" idx="10"/>
          </p:nvPr>
        </p:nvSpPr>
        <p:spPr/>
        <p:txBody>
          <a:bodyPr/>
          <a:lstStyle/>
          <a:p>
            <a:fld id="{95DAEB94-AFF2-4D28-98AD-DFF8DD6401EA}" type="slidenum">
              <a:rPr lang="en-US" smtClean="0"/>
              <a:t>8</a:t>
            </a:fld>
            <a:endParaRPr lang="en-US" dirty="0"/>
          </a:p>
        </p:txBody>
      </p:sp>
    </p:spTree>
    <p:extLst>
      <p:ext uri="{BB962C8B-B14F-4D97-AF65-F5344CB8AC3E}">
        <p14:creationId xmlns:p14="http://schemas.microsoft.com/office/powerpoint/2010/main" val="14168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336699"/>
                </a:solidFill>
              </a:rPr>
              <a:t>Continental AG is one of the first who transformed their factories into SMART </a:t>
            </a:r>
            <a:r>
              <a:rPr lang="en-US" sz="1000" dirty="0" smtClean="0">
                <a:solidFill>
                  <a:srgbClr val="336699"/>
                </a:solidFill>
              </a:rPr>
              <a:t>factories</a:t>
            </a:r>
            <a:endParaRPr lang="en-US" sz="1000" dirty="0">
              <a:solidFill>
                <a:srgbClr val="336699"/>
              </a:solidFill>
            </a:endParaRPr>
          </a:p>
          <a:p>
            <a:r>
              <a:rPr lang="en-US" sz="1000" dirty="0"/>
              <a:t>They introduced SMART manufacturing techniques on many fronts</a:t>
            </a:r>
          </a:p>
          <a:p>
            <a:endParaRPr lang="en-US" sz="1000" dirty="0">
              <a:solidFill>
                <a:srgbClr val="336699"/>
              </a:solidFill>
            </a:endParaRPr>
          </a:p>
          <a:p>
            <a:r>
              <a:rPr lang="en-US" sz="1000" b="1" dirty="0">
                <a:solidFill>
                  <a:srgbClr val="336699"/>
                </a:solidFill>
              </a:rPr>
              <a:t>The Challenge:</a:t>
            </a:r>
          </a:p>
          <a:p>
            <a:r>
              <a:rPr lang="en-US" sz="1000" dirty="0">
                <a:solidFill>
                  <a:srgbClr val="336699"/>
                </a:solidFill>
              </a:rPr>
              <a:t>Physically finding input </a:t>
            </a:r>
            <a:r>
              <a:rPr lang="en-US" sz="1000" dirty="0" smtClean="0">
                <a:solidFill>
                  <a:srgbClr val="336699"/>
                </a:solidFill>
              </a:rPr>
              <a:t>components for tire</a:t>
            </a:r>
            <a:r>
              <a:rPr lang="en-US" sz="1000" baseline="0" dirty="0" smtClean="0">
                <a:solidFill>
                  <a:srgbClr val="336699"/>
                </a:solidFill>
              </a:rPr>
              <a:t> manufacturing</a:t>
            </a:r>
            <a:r>
              <a:rPr lang="en-US" sz="1000" dirty="0" smtClean="0">
                <a:solidFill>
                  <a:srgbClr val="336699"/>
                </a:solidFill>
              </a:rPr>
              <a:t> </a:t>
            </a:r>
            <a:r>
              <a:rPr lang="en-US" sz="1000" dirty="0">
                <a:solidFill>
                  <a:srgbClr val="336699"/>
                </a:solidFill>
              </a:rPr>
              <a:t>in a massive facility was causing considerable loss of productivity. Employees knew what components are in the inventory but could not track them in the facility</a:t>
            </a:r>
            <a:r>
              <a:rPr lang="en-US" sz="1000" dirty="0" smtClean="0">
                <a:solidFill>
                  <a:srgbClr val="336699"/>
                </a:solidFill>
              </a:rPr>
              <a:t>.  </a:t>
            </a:r>
            <a:r>
              <a:rPr lang="en-US" sz="1000" dirty="0">
                <a:solidFill>
                  <a:srgbClr val="336699"/>
                </a:solidFill>
              </a:rPr>
              <a:t>If a component remained unused, it could pass its shelf life &amp; </a:t>
            </a:r>
            <a:r>
              <a:rPr lang="en-US" sz="1000" dirty="0" smtClean="0">
                <a:solidFill>
                  <a:srgbClr val="336699"/>
                </a:solidFill>
              </a:rPr>
              <a:t>expire</a:t>
            </a:r>
          </a:p>
          <a:p>
            <a:endParaRPr lang="en-US" sz="1000" dirty="0"/>
          </a:p>
          <a:p>
            <a:pPr marL="299866" lvl="0" indent="-291179">
              <a:buFont typeface="Arial" panose="020B0604020202020204" pitchFamily="34" charset="0"/>
              <a:buChar char="•"/>
            </a:pPr>
            <a:r>
              <a:rPr lang="en-US" sz="1000" dirty="0" smtClean="0">
                <a:latin typeface="+mn-lt"/>
              </a:rPr>
              <a:t>RFIDs </a:t>
            </a:r>
            <a:r>
              <a:rPr lang="en-US" sz="1000" dirty="0">
                <a:latin typeface="+mn-lt"/>
              </a:rPr>
              <a:t>are attached to containers that contain tire </a:t>
            </a:r>
            <a:r>
              <a:rPr lang="en-US" sz="1000" dirty="0" smtClean="0">
                <a:latin typeface="+mn-lt"/>
              </a:rPr>
              <a:t>components</a:t>
            </a:r>
            <a:endParaRPr lang="en-US" sz="1000" dirty="0">
              <a:latin typeface="+mn-lt"/>
            </a:endParaRPr>
          </a:p>
          <a:p>
            <a:pPr marL="299866" lvl="0" indent="-291179">
              <a:buFont typeface="Arial" panose="020B0604020202020204" pitchFamily="34" charset="0"/>
              <a:buChar char="•"/>
            </a:pPr>
            <a:r>
              <a:rPr lang="en-US" sz="1000" dirty="0" smtClean="0">
                <a:latin typeface="+mn-lt"/>
              </a:rPr>
              <a:t>In-Facility </a:t>
            </a:r>
            <a:r>
              <a:rPr lang="en-US" sz="1000" dirty="0" err="1" smtClean="0">
                <a:latin typeface="+mn-lt"/>
              </a:rPr>
              <a:t>Geolocation</a:t>
            </a:r>
            <a:r>
              <a:rPr lang="en-US" sz="1000" dirty="0" smtClean="0">
                <a:latin typeface="+mn-lt"/>
              </a:rPr>
              <a:t> </a:t>
            </a:r>
            <a:r>
              <a:rPr lang="en-US" sz="1000" dirty="0">
                <a:latin typeface="+mn-lt"/>
              </a:rPr>
              <a:t>services are used </a:t>
            </a:r>
            <a:r>
              <a:rPr lang="en-US" sz="1000" dirty="0" smtClean="0">
                <a:latin typeface="+mn-lt"/>
              </a:rPr>
              <a:t>to </a:t>
            </a:r>
            <a:r>
              <a:rPr lang="en-US" sz="1000" dirty="0">
                <a:latin typeface="+mn-lt"/>
              </a:rPr>
              <a:t>locate the specific </a:t>
            </a:r>
            <a:r>
              <a:rPr lang="en-US" sz="1000" dirty="0" smtClean="0">
                <a:latin typeface="+mn-lt"/>
              </a:rPr>
              <a:t>components needed </a:t>
            </a:r>
            <a:r>
              <a:rPr lang="en-US" sz="1000" dirty="0">
                <a:latin typeface="+mn-lt"/>
              </a:rPr>
              <a:t>and alert forklift drivers </a:t>
            </a:r>
            <a:r>
              <a:rPr lang="en-US" sz="1000" dirty="0" smtClean="0">
                <a:latin typeface="+mn-lt"/>
              </a:rPr>
              <a:t>to have them move the components quickly from current</a:t>
            </a:r>
            <a:r>
              <a:rPr lang="en-US" sz="1000" baseline="0" dirty="0" smtClean="0">
                <a:latin typeface="+mn-lt"/>
              </a:rPr>
              <a:t> location to target location</a:t>
            </a:r>
            <a:endParaRPr lang="en-US" sz="1000" dirty="0" smtClean="0">
              <a:latin typeface="+mn-lt"/>
            </a:endParaRPr>
          </a:p>
          <a:p>
            <a:pPr marL="299866" lvl="0" indent="-291179">
              <a:buFont typeface="Arial" panose="020B0604020202020204" pitchFamily="34" charset="0"/>
              <a:buChar char="•"/>
            </a:pPr>
            <a:r>
              <a:rPr lang="en-US" sz="1000" baseline="0" dirty="0" smtClean="0">
                <a:latin typeface="+mn-lt"/>
              </a:rPr>
              <a:t>RFID enabled components are also integrated with Inventory systems so that inventories are updated in real-time</a:t>
            </a:r>
            <a:endParaRPr lang="en-US" sz="1000" dirty="0">
              <a:latin typeface="+mn-lt"/>
            </a:endParaRPr>
          </a:p>
          <a:p>
            <a:endParaRPr lang="en-US" sz="1000" dirty="0"/>
          </a:p>
          <a:p>
            <a:r>
              <a:rPr lang="en-US" sz="1000" dirty="0"/>
              <a:t>Collaborative Robots</a:t>
            </a:r>
          </a:p>
          <a:p>
            <a:r>
              <a:rPr lang="en-US" sz="1000" dirty="0" smtClean="0"/>
              <a:t>collaborative robots are able to work conveniently, quickly and precisely. Inherent errors are avoided and processes executed extremely dependably. This, in turn, results in quality improvements and cost savings.</a:t>
            </a:r>
          </a:p>
          <a:p>
            <a:r>
              <a:rPr lang="en-US" sz="1000" dirty="0" smtClean="0"/>
              <a:t>This also reduces employee injuries </a:t>
            </a:r>
          </a:p>
          <a:p>
            <a:r>
              <a:rPr lang="en-US" sz="1000" dirty="0" smtClean="0"/>
              <a:t>Deployment</a:t>
            </a:r>
            <a:r>
              <a:rPr lang="en-US" sz="1000" baseline="0" dirty="0" smtClean="0"/>
              <a:t> of collaborative Robots also r</a:t>
            </a:r>
            <a:r>
              <a:rPr lang="en-US" sz="1000" dirty="0" smtClean="0"/>
              <a:t>educes the need for additional assisting employees</a:t>
            </a:r>
            <a:endParaRPr lang="en-US" sz="1000" baseline="0" dirty="0" smtClean="0"/>
          </a:p>
          <a:p>
            <a:r>
              <a:rPr lang="en-US" sz="1000" dirty="0" smtClean="0"/>
              <a:t>Moreover, </a:t>
            </a:r>
            <a:r>
              <a:rPr lang="en-US" sz="1000" baseline="0" dirty="0" smtClean="0"/>
              <a:t>Many factory workers are working longer so it </a:t>
            </a:r>
            <a:r>
              <a:rPr lang="en-US" sz="1000" dirty="0" smtClean="0"/>
              <a:t>helps aging</a:t>
            </a:r>
            <a:r>
              <a:rPr lang="en-US" sz="1000" baseline="0" dirty="0" smtClean="0"/>
              <a:t> workers continue to do their job.</a:t>
            </a:r>
            <a:r>
              <a:rPr lang="en-US" sz="1000" dirty="0" smtClean="0"/>
              <a:t> </a:t>
            </a:r>
          </a:p>
          <a:p>
            <a:r>
              <a:rPr lang="en-US" sz="1000" dirty="0"/>
              <a:t>http://</a:t>
            </a:r>
            <a:r>
              <a:rPr lang="en-US" sz="1000" dirty="0" smtClean="0"/>
              <a:t>www.roi-international.com/fileadmin/ROI_DIALOG/ab_DIALOG_44/EN-ROI-DIALOG-49_web.pdf</a:t>
            </a:r>
            <a:endParaRPr lang="en-US" sz="1000" dirty="0"/>
          </a:p>
        </p:txBody>
      </p:sp>
      <p:sp>
        <p:nvSpPr>
          <p:cNvPr id="4" name="Slide Number Placeholder 3"/>
          <p:cNvSpPr>
            <a:spLocks noGrp="1"/>
          </p:cNvSpPr>
          <p:nvPr>
            <p:ph type="sldNum" sz="quarter" idx="10"/>
          </p:nvPr>
        </p:nvSpPr>
        <p:spPr/>
        <p:txBody>
          <a:bodyPr/>
          <a:lstStyle/>
          <a:p>
            <a:fld id="{95DAEB94-AFF2-4D28-98AD-DFF8DD6401EA}" type="slidenum">
              <a:rPr lang="en-US" smtClean="0"/>
              <a:t>9</a:t>
            </a:fld>
            <a:endParaRPr lang="en-US" dirty="0"/>
          </a:p>
        </p:txBody>
      </p:sp>
    </p:spTree>
    <p:extLst>
      <p:ext uri="{BB962C8B-B14F-4D97-AF65-F5344CB8AC3E}">
        <p14:creationId xmlns:p14="http://schemas.microsoft.com/office/powerpoint/2010/main" val="29499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manufacturing companies are streamlining their</a:t>
            </a:r>
            <a:r>
              <a:rPr lang="en-US" baseline="0" dirty="0" smtClean="0"/>
              <a:t> factories by deploying IoT Solutions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1A307B-A9C6-4B01-B599-2C514DEEA2A1}" type="slidenum">
              <a:rPr lang="en-US" smtClean="0"/>
              <a:t>11</a:t>
            </a:fld>
            <a:endParaRPr lang="en-US"/>
          </a:p>
        </p:txBody>
      </p:sp>
    </p:spTree>
    <p:extLst>
      <p:ext uri="{BB962C8B-B14F-4D97-AF65-F5344CB8AC3E}">
        <p14:creationId xmlns:p14="http://schemas.microsoft.com/office/powerpoint/2010/main" val="3694139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2" descr="http://entrigna.com/wp-content/uploads/shutterstock_11067857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 y="-1590"/>
            <a:ext cx="9144000" cy="248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726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286000"/>
          </a:xfrm>
          <a:prstGeom prst="rect">
            <a:avLst/>
          </a:prstGeom>
        </p:spPr>
      </p:pic>
    </p:spTree>
    <p:extLst>
      <p:ext uri="{BB962C8B-B14F-4D97-AF65-F5344CB8AC3E}">
        <p14:creationId xmlns:p14="http://schemas.microsoft.com/office/powerpoint/2010/main" val="3968239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nchor="t"/>
          <a:lstStyle>
            <a:lvl1pPr>
              <a:defRPr>
                <a:solidFill>
                  <a:srgbClr val="3A55A5"/>
                </a:solidFill>
              </a:defRPr>
            </a:lvl1pPr>
          </a:lstStyle>
          <a:p>
            <a:r>
              <a:rPr lang="en-US" dirty="0" smtClean="0"/>
              <a:t>Click to edit Master title style</a:t>
            </a:r>
            <a:endParaRPr lang="en-US" dirty="0"/>
          </a:p>
        </p:txBody>
      </p:sp>
      <p:sp>
        <p:nvSpPr>
          <p:cNvPr id="6" name="Rectangle 9"/>
          <p:cNvSpPr>
            <a:spLocks noChangeArrowheads="1"/>
          </p:cNvSpPr>
          <p:nvPr userDrawn="1"/>
        </p:nvSpPr>
        <p:spPr bwMode="auto">
          <a:xfrm>
            <a:off x="6705600" y="6629400"/>
            <a:ext cx="23622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fontAlgn="base">
              <a:spcBef>
                <a:spcPct val="0"/>
              </a:spcBef>
              <a:spcAft>
                <a:spcPct val="0"/>
              </a:spcAft>
            </a:pPr>
            <a:fld id="{A0D477DC-6ACE-4CA0-B91B-F61A3DB6E49C}" type="slidenum">
              <a:rPr lang="en-US" sz="1200">
                <a:solidFill>
                  <a:srgbClr val="808080">
                    <a:lumMod val="50000"/>
                  </a:srgbClr>
                </a:solidFill>
                <a:latin typeface="Vivaldi" pitchFamily="66" charset="0"/>
              </a:rPr>
              <a:pPr algn="r" fontAlgn="base">
                <a:spcBef>
                  <a:spcPct val="0"/>
                </a:spcBef>
                <a:spcAft>
                  <a:spcPct val="0"/>
                </a:spcAft>
              </a:pPr>
              <a:t>‹#›</a:t>
            </a:fld>
            <a:endParaRPr lang="en-US" sz="1200" dirty="0">
              <a:solidFill>
                <a:srgbClr val="808080">
                  <a:lumMod val="50000"/>
                </a:srgbClr>
              </a:solidFill>
              <a:latin typeface="Vivaldi" pitchFamily="66" charset="0"/>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583680"/>
            <a:ext cx="846814"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5831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FE0A72C-16C5-4E18-BC64-426559966F64}" type="datetimeFigureOut">
              <a:rPr lang="en-US" smtClean="0"/>
              <a:t>5/18/2022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C93B24-8347-4DFF-9CB6-443CBE7E6BED}" type="slidenum">
              <a:rPr lang="en-US" smtClean="0"/>
              <a:t>‹#›</a:t>
            </a:fld>
            <a:endParaRPr lang="en-US"/>
          </a:p>
        </p:txBody>
      </p:sp>
    </p:spTree>
    <p:extLst>
      <p:ext uri="{BB962C8B-B14F-4D97-AF65-F5344CB8AC3E}">
        <p14:creationId xmlns:p14="http://schemas.microsoft.com/office/powerpoint/2010/main" val="3923068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52400" y="13716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auto">
          <a:xfrm>
            <a:off x="152400" y="2286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5758143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5" r:id="rId4"/>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Calibri" pitchFamily="34" charset="0"/>
        </a:defRPr>
      </a:lvl2pPr>
      <a:lvl3pPr algn="l" rtl="0" fontAlgn="base">
        <a:spcBef>
          <a:spcPct val="0"/>
        </a:spcBef>
        <a:spcAft>
          <a:spcPct val="0"/>
        </a:spcAft>
        <a:defRPr sz="2800" b="1">
          <a:solidFill>
            <a:schemeClr val="tx2"/>
          </a:solidFill>
          <a:latin typeface="Calibri" pitchFamily="34" charset="0"/>
        </a:defRPr>
      </a:lvl3pPr>
      <a:lvl4pPr algn="l" rtl="0" fontAlgn="base">
        <a:spcBef>
          <a:spcPct val="0"/>
        </a:spcBef>
        <a:spcAft>
          <a:spcPct val="0"/>
        </a:spcAft>
        <a:defRPr sz="2800" b="1">
          <a:solidFill>
            <a:schemeClr val="tx2"/>
          </a:solidFill>
          <a:latin typeface="Calibri" pitchFamily="34" charset="0"/>
        </a:defRPr>
      </a:lvl4pPr>
      <a:lvl5pPr algn="l" rtl="0" fontAlgn="base">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b="1">
          <a:solidFill>
            <a:schemeClr val="tx2"/>
          </a:solidFill>
          <a:latin typeface="Calibri" pitchFamily="34" charset="0"/>
        </a:defRPr>
      </a:lvl6pPr>
      <a:lvl7pPr marL="914400" algn="l" rtl="0" fontAlgn="base">
        <a:spcBef>
          <a:spcPct val="0"/>
        </a:spcBef>
        <a:spcAft>
          <a:spcPct val="0"/>
        </a:spcAft>
        <a:defRPr sz="2800" b="1">
          <a:solidFill>
            <a:schemeClr val="tx2"/>
          </a:solidFill>
          <a:latin typeface="Calibri" pitchFamily="34" charset="0"/>
        </a:defRPr>
      </a:lvl7pPr>
      <a:lvl8pPr marL="1371600" algn="l" rtl="0" fontAlgn="base">
        <a:spcBef>
          <a:spcPct val="0"/>
        </a:spcBef>
        <a:spcAft>
          <a:spcPct val="0"/>
        </a:spcAft>
        <a:defRPr sz="2800" b="1">
          <a:solidFill>
            <a:schemeClr val="tx2"/>
          </a:solidFill>
          <a:latin typeface="Calibri" pitchFamily="34" charset="0"/>
        </a:defRPr>
      </a:lvl8pPr>
      <a:lvl9pPr marL="1828800" algn="l" rtl="0" fontAlgn="base">
        <a:spcBef>
          <a:spcPct val="0"/>
        </a:spcBef>
        <a:spcAft>
          <a:spcPct val="0"/>
        </a:spcAft>
        <a:defRPr sz="2800" b="1">
          <a:solidFill>
            <a:schemeClr val="tx2"/>
          </a:solidFill>
          <a:latin typeface="Calibri"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airbusgroup.com/int/en/story-overview/factory-of-the-future.html"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4441382"/>
            <a:ext cx="9144000" cy="2416618"/>
          </a:xfrm>
          <a:prstGeom prst="rect">
            <a:avLst/>
          </a:prstGeom>
        </p:spPr>
        <p:txBody>
          <a:bodyPr vert="horz" lIns="0" tIns="0" rIns="0" bIns="0" rtlCol="0" anchor="ctr">
            <a:noAutofit/>
          </a:bodyPr>
          <a:lstStyle>
            <a:lvl1pPr algn="ctr" defTabSz="914400" rtl="0" eaLnBrk="1" latinLnBrk="0" hangingPunct="1">
              <a:lnSpc>
                <a:spcPct val="100000"/>
              </a:lnSpc>
              <a:spcBef>
                <a:spcPct val="0"/>
              </a:spcBef>
              <a:buNone/>
              <a:defRPr sz="5400" kern="1200">
                <a:solidFill>
                  <a:schemeClr val="tx2"/>
                </a:solidFill>
                <a:effectLst>
                  <a:outerShdw blurRad="63500" dist="38100" dir="5400000" algn="t" rotWithShape="0">
                    <a:prstClr val="black">
                      <a:alpha val="25000"/>
                    </a:prstClr>
                  </a:outerShdw>
                </a:effectLst>
                <a:latin typeface="Arial Narrow"/>
                <a:ea typeface="+mj-ea"/>
                <a:cs typeface="Arial Narrow"/>
              </a:defRPr>
            </a:lvl1pPr>
          </a:lstStyle>
          <a:p>
            <a:r>
              <a:rPr lang="en-US" sz="3200" b="1" dirty="0">
                <a:solidFill>
                  <a:srgbClr val="336699"/>
                </a:solidFill>
                <a:effectLst/>
                <a:latin typeface="+mn-lt"/>
                <a:cs typeface="Arial"/>
              </a:rPr>
              <a:t>The Ongoing Manufacturing Revolution </a:t>
            </a:r>
          </a:p>
          <a:p>
            <a:r>
              <a:rPr lang="en-US" sz="3200" b="1" dirty="0" smtClean="0">
                <a:solidFill>
                  <a:srgbClr val="336699"/>
                </a:solidFill>
                <a:effectLst/>
                <a:latin typeface="+mn-lt"/>
                <a:cs typeface="Arial"/>
              </a:rPr>
              <a:t>The </a:t>
            </a:r>
            <a:r>
              <a:rPr lang="en-US" sz="3200" b="1" dirty="0">
                <a:solidFill>
                  <a:srgbClr val="336699"/>
                </a:solidFill>
                <a:effectLst/>
                <a:latin typeface="+mn-lt"/>
                <a:cs typeface="Arial"/>
              </a:rPr>
              <a:t>Internet of </a:t>
            </a:r>
            <a:r>
              <a:rPr lang="en-US" sz="3200" b="1" dirty="0" smtClean="0">
                <a:solidFill>
                  <a:srgbClr val="336699"/>
                </a:solidFill>
                <a:effectLst/>
                <a:latin typeface="+mn-lt"/>
                <a:cs typeface="Arial"/>
              </a:rPr>
              <a:t>Things</a:t>
            </a:r>
          </a:p>
          <a:p>
            <a:endParaRPr lang="en-US" sz="1600" b="1" dirty="0">
              <a:solidFill>
                <a:srgbClr val="336699"/>
              </a:solidFill>
              <a:effectLst/>
              <a:latin typeface="+mn-lt"/>
              <a:cs typeface="Arial"/>
            </a:endParaRPr>
          </a:p>
        </p:txBody>
      </p:sp>
    </p:spTree>
    <p:extLst>
      <p:ext uri="{BB962C8B-B14F-4D97-AF65-F5344CB8AC3E}">
        <p14:creationId xmlns:p14="http://schemas.microsoft.com/office/powerpoint/2010/main" val="126096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2438400"/>
            <a:ext cx="8991600" cy="1371600"/>
          </a:xfrm>
        </p:spPr>
        <p:txBody>
          <a:bodyPr anchor="ctr"/>
          <a:lstStyle/>
          <a:p>
            <a:pPr algn="ctr"/>
            <a:r>
              <a:rPr lang="en-US" sz="4400" dirty="0" smtClean="0"/>
              <a:t>What the Future Holds….</a:t>
            </a:r>
            <a:endParaRPr lang="en-US" sz="4400" dirty="0"/>
          </a:p>
        </p:txBody>
      </p:sp>
    </p:spTree>
    <p:extLst>
      <p:ext uri="{BB962C8B-B14F-4D97-AF65-F5344CB8AC3E}">
        <p14:creationId xmlns:p14="http://schemas.microsoft.com/office/powerpoint/2010/main" val="17445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Streamlined Factories</a:t>
            </a:r>
            <a:endParaRPr lang="en-US" dirty="0"/>
          </a:p>
        </p:txBody>
      </p:sp>
      <p:sp>
        <p:nvSpPr>
          <p:cNvPr id="3" name="Content Placeholder 2"/>
          <p:cNvSpPr>
            <a:spLocks noGrp="1"/>
          </p:cNvSpPr>
          <p:nvPr>
            <p:ph idx="4294967295"/>
          </p:nvPr>
        </p:nvSpPr>
        <p:spPr>
          <a:xfrm>
            <a:off x="115117" y="2031970"/>
            <a:ext cx="3390083" cy="2930319"/>
          </a:xfrm>
        </p:spPr>
        <p:txBody>
          <a:bodyPr>
            <a:noAutofit/>
          </a:bodyPr>
          <a:lstStyle/>
          <a:p>
            <a:pPr marL="514350" indent="-457200"/>
            <a:r>
              <a:rPr lang="en-US" dirty="0" smtClean="0"/>
              <a:t>Sensors </a:t>
            </a:r>
            <a:r>
              <a:rPr lang="en-US" dirty="0"/>
              <a:t>are attached to </a:t>
            </a:r>
            <a:r>
              <a:rPr lang="en-US" dirty="0" smtClean="0"/>
              <a:t>components, forklifts</a:t>
            </a:r>
            <a:r>
              <a:rPr lang="en-US" dirty="0"/>
              <a:t>, </a:t>
            </a:r>
            <a:r>
              <a:rPr lang="en-US" dirty="0" smtClean="0"/>
              <a:t>employees and other assets </a:t>
            </a:r>
            <a:endParaRPr lang="en-US" dirty="0"/>
          </a:p>
        </p:txBody>
      </p:sp>
      <p:sp>
        <p:nvSpPr>
          <p:cNvPr id="20" name="Content Placeholder 2"/>
          <p:cNvSpPr txBox="1">
            <a:spLocks/>
          </p:cNvSpPr>
          <p:nvPr/>
        </p:nvSpPr>
        <p:spPr>
          <a:xfrm>
            <a:off x="115117" y="4325529"/>
            <a:ext cx="2879609" cy="378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latin typeface="Gotham Condensed Book" panose="02000606030000020004" pitchFamily="50"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0666" y="4877350"/>
            <a:ext cx="2101688" cy="139857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0708" y="2439945"/>
            <a:ext cx="2403292" cy="210288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31950" y="582072"/>
            <a:ext cx="2410404" cy="170624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00400" y="2548545"/>
            <a:ext cx="1721802" cy="1629563"/>
          </a:xfrm>
          <a:prstGeom prst="rect">
            <a:avLst/>
          </a:prstGeom>
        </p:spPr>
      </p:pic>
      <p:sp>
        <p:nvSpPr>
          <p:cNvPr id="18" name="Arrow: Right 23"/>
          <p:cNvSpPr/>
          <p:nvPr/>
        </p:nvSpPr>
        <p:spPr>
          <a:xfrm rot="19621795">
            <a:off x="4077230" y="1811784"/>
            <a:ext cx="1175333" cy="270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row: Right 24"/>
          <p:cNvSpPr/>
          <p:nvPr/>
        </p:nvSpPr>
        <p:spPr>
          <a:xfrm>
            <a:off x="5184227" y="3256426"/>
            <a:ext cx="1175333" cy="270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row: Right 25"/>
          <p:cNvSpPr/>
          <p:nvPr/>
        </p:nvSpPr>
        <p:spPr>
          <a:xfrm rot="2532194">
            <a:off x="3969065" y="4742103"/>
            <a:ext cx="1175333" cy="270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4014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51282" y="1920219"/>
            <a:ext cx="4000112" cy="3120087"/>
          </a:xfrm>
          <a:prstGeom prst="rect">
            <a:avLst/>
          </a:prstGeom>
        </p:spPr>
      </p:pic>
      <p:sp>
        <p:nvSpPr>
          <p:cNvPr id="15" name="Arrow: Right 14"/>
          <p:cNvSpPr/>
          <p:nvPr/>
        </p:nvSpPr>
        <p:spPr>
          <a:xfrm rot="20316844">
            <a:off x="5409999" y="3528118"/>
            <a:ext cx="755719" cy="247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p:cNvSpPr/>
          <p:nvPr/>
        </p:nvSpPr>
        <p:spPr>
          <a:xfrm rot="1589551">
            <a:off x="6266093" y="2834162"/>
            <a:ext cx="755719" cy="247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p:cNvSpPr/>
          <p:nvPr/>
        </p:nvSpPr>
        <p:spPr>
          <a:xfrm rot="9543077">
            <a:off x="5973478" y="3270832"/>
            <a:ext cx="755719" cy="2477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315674" y="2172113"/>
            <a:ext cx="3646726" cy="2616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By </a:t>
            </a:r>
            <a:r>
              <a:rPr lang="en-US" dirty="0"/>
              <a:t>geolocating the sensors, one can see how people and products are moving</a:t>
            </a:r>
          </a:p>
        </p:txBody>
      </p:sp>
      <p:sp>
        <p:nvSpPr>
          <p:cNvPr id="5" name="TextBox 4"/>
          <p:cNvSpPr txBox="1"/>
          <p:nvPr/>
        </p:nvSpPr>
        <p:spPr>
          <a:xfrm>
            <a:off x="1809094" y="5742517"/>
            <a:ext cx="5663762" cy="707886"/>
          </a:xfrm>
          <a:prstGeom prst="rect">
            <a:avLst/>
          </a:prstGeom>
          <a:noFill/>
          <a:ln>
            <a:solidFill>
              <a:schemeClr val="tx1"/>
            </a:solidFill>
          </a:ln>
        </p:spPr>
        <p:txBody>
          <a:bodyPr wrap="square" rtlCol="0">
            <a:spAutoFit/>
          </a:bodyPr>
          <a:lstStyle/>
          <a:p>
            <a:pPr algn="ctr"/>
            <a:r>
              <a:rPr lang="en-US" sz="2000" dirty="0"/>
              <a:t>Processes can be streamlined and production time reduced.</a:t>
            </a:r>
          </a:p>
        </p:txBody>
      </p:sp>
      <p:sp>
        <p:nvSpPr>
          <p:cNvPr id="4" name="Title 3"/>
          <p:cNvSpPr>
            <a:spLocks noGrp="1"/>
          </p:cNvSpPr>
          <p:nvPr>
            <p:ph type="title"/>
          </p:nvPr>
        </p:nvSpPr>
        <p:spPr/>
        <p:txBody>
          <a:bodyPr/>
          <a:lstStyle/>
          <a:p>
            <a:r>
              <a:rPr lang="en-US" dirty="0" smtClean="0"/>
              <a:t>Streamlined Factories</a:t>
            </a:r>
            <a:endParaRPr lang="en-US" dirty="0"/>
          </a:p>
        </p:txBody>
      </p:sp>
    </p:spTree>
    <p:extLst>
      <p:ext uri="{BB962C8B-B14F-4D97-AF65-F5344CB8AC3E}">
        <p14:creationId xmlns:p14="http://schemas.microsoft.com/office/powerpoint/2010/main" val="289554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otham Condensed Bold" pitchFamily="50" charset="0"/>
              </a:rPr>
              <a:t>SMART Inventory </a:t>
            </a:r>
            <a:r>
              <a:rPr lang="en-US" dirty="0">
                <a:latin typeface="Gotham Condensed Bold" pitchFamily="50" charset="0"/>
              </a:rPr>
              <a:t>management</a:t>
            </a:r>
          </a:p>
        </p:txBody>
      </p:sp>
      <p:sp>
        <p:nvSpPr>
          <p:cNvPr id="3" name="Content Placeholder 2"/>
          <p:cNvSpPr>
            <a:spLocks noGrp="1"/>
          </p:cNvSpPr>
          <p:nvPr>
            <p:ph idx="4294967295"/>
          </p:nvPr>
        </p:nvSpPr>
        <p:spPr>
          <a:xfrm>
            <a:off x="152400" y="1143000"/>
            <a:ext cx="5410200" cy="3733800"/>
          </a:xfrm>
        </p:spPr>
        <p:txBody>
          <a:bodyPr vert="horz" lIns="91440" tIns="45720" rIns="91440" bIns="45720" rtlCol="0">
            <a:noAutofit/>
          </a:bodyPr>
          <a:lstStyle/>
          <a:p>
            <a:r>
              <a:rPr lang="en-US" dirty="0" smtClean="0"/>
              <a:t>Sensors </a:t>
            </a:r>
            <a:r>
              <a:rPr lang="en-US" dirty="0"/>
              <a:t>on containers can determine when a product is running </a:t>
            </a:r>
            <a:r>
              <a:rPr lang="en-US" dirty="0" smtClean="0"/>
              <a:t>low</a:t>
            </a:r>
            <a:endParaRPr lang="en-US" dirty="0"/>
          </a:p>
          <a:p>
            <a:r>
              <a:rPr lang="en-US" dirty="0"/>
              <a:t>Employees will be alerted to proactively re-order the </a:t>
            </a:r>
            <a:r>
              <a:rPr lang="en-US" dirty="0" smtClean="0"/>
              <a:t>parts </a:t>
            </a:r>
            <a:r>
              <a:rPr lang="en-US" dirty="0"/>
              <a:t>when a certain level is reached or orders can be automatically placed with </a:t>
            </a:r>
            <a:r>
              <a:rPr lang="en-US" dirty="0" smtClean="0"/>
              <a:t>suppliers</a:t>
            </a:r>
            <a:endParaRPr lang="en-US" dirty="0"/>
          </a:p>
        </p:txBody>
      </p:sp>
      <p:sp>
        <p:nvSpPr>
          <p:cNvPr id="8" name="TextBox 7"/>
          <p:cNvSpPr txBox="1"/>
          <p:nvPr/>
        </p:nvSpPr>
        <p:spPr>
          <a:xfrm>
            <a:off x="1809094" y="5257800"/>
            <a:ext cx="5663762" cy="1323439"/>
          </a:xfrm>
          <a:prstGeom prst="rect">
            <a:avLst/>
          </a:prstGeom>
          <a:noFill/>
          <a:ln>
            <a:solidFill>
              <a:schemeClr val="tx1"/>
            </a:solidFill>
          </a:ln>
        </p:spPr>
        <p:txBody>
          <a:bodyPr wrap="square" rtlCol="0">
            <a:spAutoFit/>
          </a:bodyPr>
          <a:lstStyle/>
          <a:p>
            <a:pPr lvl="1" algn="ctr"/>
            <a:r>
              <a:rPr lang="en-US" sz="2000" dirty="0"/>
              <a:t>Components will not run out or run low</a:t>
            </a:r>
          </a:p>
          <a:p>
            <a:pPr lvl="1" algn="ctr"/>
            <a:r>
              <a:rPr lang="en-US" sz="2000" dirty="0"/>
              <a:t>Reduced costs of production</a:t>
            </a:r>
          </a:p>
          <a:p>
            <a:pPr lvl="1" algn="ctr"/>
            <a:r>
              <a:rPr lang="en-US" sz="2000" dirty="0"/>
              <a:t>More uptime for factories which leads to higher productive levels</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9215" y="1987356"/>
            <a:ext cx="2111199" cy="2814932"/>
          </a:xfrm>
          <a:prstGeom prst="rect">
            <a:avLst/>
          </a:prstGeom>
        </p:spPr>
      </p:pic>
    </p:spTree>
    <p:extLst>
      <p:ext uri="{BB962C8B-B14F-4D97-AF65-F5344CB8AC3E}">
        <p14:creationId xmlns:p14="http://schemas.microsoft.com/office/powerpoint/2010/main" val="405381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otham Condensed Bold" pitchFamily="50" charset="0"/>
              </a:rPr>
              <a:t>SMART Inventory </a:t>
            </a:r>
            <a:r>
              <a:rPr lang="en-US" dirty="0">
                <a:latin typeface="Gotham Condensed Bold" pitchFamily="50" charset="0"/>
              </a:rPr>
              <a:t>management</a:t>
            </a:r>
          </a:p>
        </p:txBody>
      </p:sp>
      <p:sp>
        <p:nvSpPr>
          <p:cNvPr id="3" name="Content Placeholder 2"/>
          <p:cNvSpPr>
            <a:spLocks noGrp="1"/>
          </p:cNvSpPr>
          <p:nvPr>
            <p:ph idx="4294967295"/>
          </p:nvPr>
        </p:nvSpPr>
        <p:spPr>
          <a:xfrm>
            <a:off x="152400" y="1762326"/>
            <a:ext cx="4876800" cy="3039962"/>
          </a:xfrm>
        </p:spPr>
        <p:txBody>
          <a:bodyPr vert="horz" lIns="91440" tIns="45720" rIns="91440" bIns="45720" rtlCol="0">
            <a:noAutofit/>
          </a:bodyPr>
          <a:lstStyle/>
          <a:p>
            <a:r>
              <a:rPr lang="en-US" sz="2400" dirty="0" smtClean="0"/>
              <a:t>Sensors </a:t>
            </a:r>
            <a:r>
              <a:rPr lang="en-US" sz="2400" dirty="0"/>
              <a:t>can also be used to determine if a container is reaching its capacity. This could trigger an alert for a forklift to remove the container and replace it with an empty one. Can also be used for waste </a:t>
            </a:r>
            <a:r>
              <a:rPr lang="en-US" sz="2400" dirty="0" smtClean="0"/>
              <a:t>management</a:t>
            </a:r>
            <a:endParaRPr lang="en-US" sz="2400" dirty="0"/>
          </a:p>
        </p:txBody>
      </p:sp>
      <p:sp>
        <p:nvSpPr>
          <p:cNvPr id="8" name="TextBox 7"/>
          <p:cNvSpPr txBox="1"/>
          <p:nvPr/>
        </p:nvSpPr>
        <p:spPr>
          <a:xfrm>
            <a:off x="1809094" y="5742517"/>
            <a:ext cx="5663762" cy="1015663"/>
          </a:xfrm>
          <a:prstGeom prst="rect">
            <a:avLst/>
          </a:prstGeom>
          <a:noFill/>
          <a:ln>
            <a:solidFill>
              <a:schemeClr val="tx1"/>
            </a:solidFill>
          </a:ln>
        </p:spPr>
        <p:txBody>
          <a:bodyPr wrap="square" rtlCol="0">
            <a:spAutoFit/>
          </a:bodyPr>
          <a:lstStyle/>
          <a:p>
            <a:pPr lvl="1" algn="ctr"/>
            <a:r>
              <a:rPr lang="en-US" sz="2000" dirty="0"/>
              <a:t>Components will not overflow from a container </a:t>
            </a:r>
          </a:p>
          <a:p>
            <a:pPr lvl="1" algn="ctr"/>
            <a:r>
              <a:rPr lang="en-US" sz="2000" dirty="0"/>
              <a:t>More uptime for factories which leads to higher productive levels</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9215" y="1987356"/>
            <a:ext cx="2111199" cy="2814932"/>
          </a:xfrm>
          <a:prstGeom prst="rect">
            <a:avLst/>
          </a:prstGeom>
        </p:spPr>
      </p:pic>
    </p:spTree>
    <p:extLst>
      <p:ext uri="{BB962C8B-B14F-4D97-AF65-F5344CB8AC3E}">
        <p14:creationId xmlns:p14="http://schemas.microsoft.com/office/powerpoint/2010/main" val="1675945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otham Condensed Bold" pitchFamily="50" charset="0"/>
              </a:rPr>
              <a:t>SMART Quality </a:t>
            </a:r>
            <a:r>
              <a:rPr lang="en-US" dirty="0">
                <a:latin typeface="Gotham Condensed Bold" pitchFamily="50" charset="0"/>
              </a:rPr>
              <a:t>control</a:t>
            </a:r>
          </a:p>
        </p:txBody>
      </p:sp>
      <p:sp>
        <p:nvSpPr>
          <p:cNvPr id="3" name="Content Placeholder 2"/>
          <p:cNvSpPr>
            <a:spLocks noGrp="1"/>
          </p:cNvSpPr>
          <p:nvPr>
            <p:ph idx="4294967295"/>
          </p:nvPr>
        </p:nvSpPr>
        <p:spPr>
          <a:xfrm>
            <a:off x="228600" y="914400"/>
            <a:ext cx="5029200" cy="4724400"/>
          </a:xfrm>
        </p:spPr>
        <p:txBody>
          <a:bodyPr>
            <a:noAutofit/>
          </a:bodyPr>
          <a:lstStyle/>
          <a:p>
            <a:r>
              <a:rPr lang="en-US" sz="2400" dirty="0" smtClean="0"/>
              <a:t>RFIDs attached to products </a:t>
            </a:r>
            <a:r>
              <a:rPr lang="en-US" sz="2400" dirty="0"/>
              <a:t>can </a:t>
            </a:r>
            <a:r>
              <a:rPr lang="en-US" sz="2400" dirty="0" smtClean="0"/>
              <a:t>be used to tag defective products</a:t>
            </a:r>
          </a:p>
          <a:p>
            <a:r>
              <a:rPr lang="en-US" sz="2400" dirty="0" smtClean="0"/>
              <a:t>If </a:t>
            </a:r>
            <a:r>
              <a:rPr lang="en-US" sz="2400" dirty="0"/>
              <a:t>over a certain number, an employee can be alerted to see if there is a bad batch of components or if an adjustment needs to be made to the </a:t>
            </a:r>
            <a:r>
              <a:rPr lang="en-US" sz="2400" dirty="0" smtClean="0"/>
              <a:t>machinery</a:t>
            </a:r>
            <a:endParaRPr lang="en-US" sz="2400" dirty="0"/>
          </a:p>
          <a:p>
            <a:r>
              <a:rPr lang="en-US" sz="2400" dirty="0"/>
              <a:t>Employees can be alerted if the problem is the result of a defective part</a:t>
            </a:r>
          </a:p>
          <a:p>
            <a:r>
              <a:rPr lang="en-US" sz="2400" dirty="0"/>
              <a:t>If an adjustment is needed, it can be automatically made in real-time </a:t>
            </a:r>
          </a:p>
          <a:p>
            <a:endParaRPr lang="en-US" sz="2400" dirty="0"/>
          </a:p>
        </p:txBody>
      </p:sp>
      <p:sp>
        <p:nvSpPr>
          <p:cNvPr id="8" name="TextBox 7"/>
          <p:cNvSpPr txBox="1"/>
          <p:nvPr/>
        </p:nvSpPr>
        <p:spPr>
          <a:xfrm>
            <a:off x="1809094" y="5791200"/>
            <a:ext cx="5663762" cy="923330"/>
          </a:xfrm>
          <a:prstGeom prst="rect">
            <a:avLst/>
          </a:prstGeom>
          <a:noFill/>
          <a:ln>
            <a:solidFill>
              <a:schemeClr val="tx1"/>
            </a:solidFill>
          </a:ln>
        </p:spPr>
        <p:txBody>
          <a:bodyPr wrap="square" rtlCol="0">
            <a:spAutoFit/>
          </a:bodyPr>
          <a:lstStyle/>
          <a:p>
            <a:pPr lvl="1" algn="ctr"/>
            <a:r>
              <a:rPr lang="en-US" dirty="0" smtClean="0">
                <a:latin typeface="Gotham Condensed Book" panose="02000606030000020004" pitchFamily="50" charset="0"/>
              </a:rPr>
              <a:t>Product quality is controlled and course corrections are made while product is still moving through the production line </a:t>
            </a:r>
            <a:endParaRPr lang="en-US" dirty="0">
              <a:latin typeface="Gotham Condensed Book" panose="02000606030000020004" pitchFamily="50"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1652" y="2213028"/>
            <a:ext cx="2901348" cy="2096707"/>
          </a:xfrm>
          <a:prstGeom prst="rect">
            <a:avLst/>
          </a:prstGeom>
        </p:spPr>
      </p:pic>
    </p:spTree>
    <p:extLst>
      <p:ext uri="{BB962C8B-B14F-4D97-AF65-F5344CB8AC3E}">
        <p14:creationId xmlns:p14="http://schemas.microsoft.com/office/powerpoint/2010/main" val="2971164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Revolution is shaping SMART Factories….</a:t>
            </a:r>
            <a:endParaRPr lang="en-US" dirty="0"/>
          </a:p>
        </p:txBody>
      </p:sp>
      <p:pic>
        <p:nvPicPr>
          <p:cNvPr id="3" name="Bildplatzhalter 7"/>
          <p:cNvPicPr>
            <a:picLocks noChangeAspect="1"/>
          </p:cNvPicPr>
          <p:nvPr/>
        </p:nvPicPr>
        <p:blipFill>
          <a:blip r:embed="rId3" cstate="print">
            <a:extLst>
              <a:ext uri="{28A0092B-C50C-407E-A947-70E740481C1C}">
                <a14:useLocalDpi xmlns:a14="http://schemas.microsoft.com/office/drawing/2010/main"/>
              </a:ext>
            </a:extLst>
          </a:blip>
          <a:srcRect t="2205" b="2205"/>
          <a:stretch>
            <a:fillRect/>
          </a:stretch>
        </p:blipFill>
        <p:spPr>
          <a:xfrm>
            <a:off x="5715000" y="1066800"/>
            <a:ext cx="2390566" cy="22860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4400" y="3657600"/>
            <a:ext cx="438787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0" y="609600"/>
            <a:ext cx="5943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Smart factories are connected in a network through the use of cyber-physical production systems which lets factories and manufacturing plants react quickly to variables, such as demand levels, stock levels, machine defects, and unforeseen </a:t>
            </a:r>
            <a:r>
              <a:rPr lang="en-US" sz="2400" kern="0" dirty="0" smtClean="0"/>
              <a:t>delays</a:t>
            </a:r>
            <a:endParaRPr lang="en-US" sz="2400" kern="0" dirty="0"/>
          </a:p>
          <a:p>
            <a:r>
              <a:rPr lang="en-US" sz="2400" kern="0" dirty="0"/>
              <a:t>This networking also involves the smart logistics and smart </a:t>
            </a:r>
            <a:r>
              <a:rPr lang="en-US" sz="2400" kern="0" dirty="0" smtClean="0"/>
              <a:t>services</a:t>
            </a:r>
            <a:endParaRPr lang="en-US" sz="2400" kern="0" dirty="0"/>
          </a:p>
          <a:p>
            <a:r>
              <a:rPr lang="en-US" sz="2400" kern="0" dirty="0"/>
              <a:t>The whole value chain in such </a:t>
            </a:r>
            <a:r>
              <a:rPr lang="en-US" sz="2400" kern="0" dirty="0" smtClean="0"/>
              <a:t/>
            </a:r>
            <a:br>
              <a:rPr lang="en-US" sz="2400" kern="0" dirty="0" smtClean="0"/>
            </a:br>
            <a:r>
              <a:rPr lang="en-US" sz="2400" kern="0" dirty="0" smtClean="0"/>
              <a:t>integrated </a:t>
            </a:r>
            <a:r>
              <a:rPr lang="en-US" sz="2400" kern="0" dirty="0"/>
              <a:t>network is subjected to </a:t>
            </a:r>
            <a:r>
              <a:rPr lang="en-US" sz="2400" kern="0" dirty="0" smtClean="0"/>
              <a:t/>
            </a:r>
            <a:br>
              <a:rPr lang="en-US" sz="2400" kern="0" dirty="0" smtClean="0"/>
            </a:br>
            <a:r>
              <a:rPr lang="en-US" sz="2400" kern="0" dirty="0" smtClean="0"/>
              <a:t>through-engineering</a:t>
            </a:r>
            <a:r>
              <a:rPr lang="en-US" sz="2400" kern="0" dirty="0"/>
              <a:t>, where the </a:t>
            </a:r>
            <a:r>
              <a:rPr lang="en-US" sz="2400" kern="0" dirty="0" smtClean="0"/>
              <a:t/>
            </a:r>
            <a:br>
              <a:rPr lang="en-US" sz="2400" kern="0" dirty="0" smtClean="0"/>
            </a:br>
            <a:r>
              <a:rPr lang="en-US" sz="2400" kern="0" dirty="0" smtClean="0"/>
              <a:t>complete </a:t>
            </a:r>
            <a:r>
              <a:rPr lang="en-US" sz="2400" kern="0" dirty="0"/>
              <a:t>lifecycle of the product </a:t>
            </a:r>
            <a:r>
              <a:rPr lang="en-US" sz="2400" kern="0" dirty="0" smtClean="0"/>
              <a:t/>
            </a:r>
            <a:br>
              <a:rPr lang="en-US" sz="2400" kern="0" dirty="0" smtClean="0"/>
            </a:br>
            <a:r>
              <a:rPr lang="en-US" sz="2400" kern="0" dirty="0" smtClean="0"/>
              <a:t>is </a:t>
            </a:r>
            <a:r>
              <a:rPr lang="en-US" sz="2400" kern="0" dirty="0"/>
              <a:t>traced from production to </a:t>
            </a:r>
            <a:r>
              <a:rPr lang="en-US" sz="2400" kern="0" dirty="0" smtClean="0"/>
              <a:t/>
            </a:r>
            <a:br>
              <a:rPr lang="en-US" sz="2400" kern="0" dirty="0" smtClean="0"/>
            </a:br>
            <a:r>
              <a:rPr lang="en-US" sz="2400" kern="0" dirty="0" smtClean="0"/>
              <a:t>retirement </a:t>
            </a:r>
            <a:r>
              <a:rPr lang="en-US" sz="2400" kern="0" dirty="0"/>
              <a:t>through the use of </a:t>
            </a:r>
            <a:r>
              <a:rPr lang="en-US" sz="2400" kern="0" dirty="0" smtClean="0"/>
              <a:t>IoT technologies</a:t>
            </a:r>
          </a:p>
        </p:txBody>
      </p:sp>
    </p:spTree>
    <p:extLst>
      <p:ext uri="{BB962C8B-B14F-4D97-AF65-F5344CB8AC3E}">
        <p14:creationId xmlns:p14="http://schemas.microsoft.com/office/powerpoint/2010/main" val="1542738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2438400"/>
            <a:ext cx="8991600" cy="1371600"/>
          </a:xfrm>
        </p:spPr>
        <p:txBody>
          <a:bodyPr anchor="ctr"/>
          <a:lstStyle/>
          <a:p>
            <a:pPr algn="ctr"/>
            <a:r>
              <a:rPr lang="en-US" sz="4400" dirty="0" smtClean="0"/>
              <a:t>Entrigna’s role in IoT Solutions</a:t>
            </a:r>
            <a:endParaRPr lang="en-US" sz="4400" dirty="0"/>
          </a:p>
        </p:txBody>
      </p:sp>
    </p:spTree>
    <p:extLst>
      <p:ext uri="{BB962C8B-B14F-4D97-AF65-F5344CB8AC3E}">
        <p14:creationId xmlns:p14="http://schemas.microsoft.com/office/powerpoint/2010/main" val="281386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Entrigna’s RTES is analogous to a “Brain” that enables &amp; prescribes intelligent, real-time decisions &amp; actions </a:t>
            </a:r>
          </a:p>
        </p:txBody>
      </p:sp>
      <p:sp>
        <p:nvSpPr>
          <p:cNvPr id="3" name="Line Callout 1 (Accent Bar) 2"/>
          <p:cNvSpPr/>
          <p:nvPr/>
        </p:nvSpPr>
        <p:spPr>
          <a:xfrm>
            <a:off x="6593840" y="1545588"/>
            <a:ext cx="2529840" cy="4580891"/>
          </a:xfrm>
          <a:prstGeom prst="accentCallout1">
            <a:avLst>
              <a:gd name="adj1" fmla="val 16680"/>
              <a:gd name="adj2" fmla="val -2287"/>
              <a:gd name="adj3" fmla="val 26278"/>
              <a:gd name="adj4" fmla="val -17376"/>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808080">
                    <a:lumMod val="50000"/>
                  </a:srgbClr>
                </a:solidFill>
              </a:rPr>
              <a:t>RTES Features</a:t>
            </a:r>
          </a:p>
          <a:p>
            <a:endParaRPr lang="en-US" sz="600" b="1" dirty="0">
              <a:solidFill>
                <a:srgbClr val="808080">
                  <a:lumMod val="50000"/>
                </a:srgbClr>
              </a:solidFill>
            </a:endParaRPr>
          </a:p>
          <a:p>
            <a:pPr marL="173038" indent="-173038">
              <a:buFont typeface="Wingdings" charset="2"/>
              <a:buChar char="§"/>
            </a:pPr>
            <a:r>
              <a:rPr lang="en-US" sz="1400" dirty="0">
                <a:solidFill>
                  <a:srgbClr val="404040"/>
                </a:solidFill>
              </a:rPr>
              <a:t>Robust set of modules including data virtualization and multiple decision frameworks </a:t>
            </a:r>
          </a:p>
          <a:p>
            <a:pPr marL="173038" indent="-173038">
              <a:buFont typeface="Wingdings" charset="2"/>
              <a:buChar char="§"/>
            </a:pPr>
            <a:endParaRPr lang="en-US" sz="600" dirty="0">
              <a:solidFill>
                <a:srgbClr val="404040"/>
              </a:solidFill>
            </a:endParaRPr>
          </a:p>
          <a:p>
            <a:pPr marL="173038" indent="-173038">
              <a:buFont typeface="Wingdings" charset="2"/>
              <a:buChar char="§"/>
            </a:pPr>
            <a:r>
              <a:rPr lang="en-US" sz="1400" dirty="0">
                <a:solidFill>
                  <a:srgbClr val="404040"/>
                </a:solidFill>
              </a:rPr>
              <a:t>Seamless integration of product modules with flexibility to easily turn on / off</a:t>
            </a:r>
          </a:p>
          <a:p>
            <a:pPr marL="173038" indent="-173038">
              <a:buFont typeface="Wingdings" charset="2"/>
              <a:buChar char="§"/>
            </a:pPr>
            <a:endParaRPr lang="en-US" sz="600" dirty="0">
              <a:solidFill>
                <a:srgbClr val="808080">
                  <a:lumMod val="50000"/>
                </a:srgbClr>
              </a:solidFill>
            </a:endParaRPr>
          </a:p>
          <a:p>
            <a:pPr marL="173038" indent="-173038">
              <a:buFont typeface="Wingdings" charset="2"/>
              <a:buChar char="§"/>
            </a:pPr>
            <a:r>
              <a:rPr lang="en-US" sz="1400" dirty="0">
                <a:solidFill>
                  <a:srgbClr val="404040"/>
                </a:solidFill>
              </a:rPr>
              <a:t>Limited, frictionless touch points with internal systems</a:t>
            </a:r>
          </a:p>
          <a:p>
            <a:endParaRPr lang="en-US" sz="1400" dirty="0">
              <a:solidFill>
                <a:srgbClr val="404040"/>
              </a:solidFill>
            </a:endParaRPr>
          </a:p>
          <a:p>
            <a:r>
              <a:rPr lang="en-US" sz="1600" b="1" dirty="0">
                <a:solidFill>
                  <a:srgbClr val="404040"/>
                </a:solidFill>
              </a:rPr>
              <a:t>RTES Advantages</a:t>
            </a:r>
          </a:p>
          <a:p>
            <a:endParaRPr lang="en-US" sz="600" dirty="0">
              <a:solidFill>
                <a:srgbClr val="808080">
                  <a:lumMod val="50000"/>
                </a:srgbClr>
              </a:solidFill>
            </a:endParaRPr>
          </a:p>
          <a:p>
            <a:pPr marL="173038" indent="-173038">
              <a:buFont typeface="Wingdings" charset="2"/>
              <a:buChar char="§"/>
            </a:pPr>
            <a:r>
              <a:rPr lang="en-US" sz="1400" dirty="0">
                <a:solidFill>
                  <a:srgbClr val="404040"/>
                </a:solidFill>
              </a:rPr>
              <a:t>Increased functionality and flexibility for decision services</a:t>
            </a:r>
          </a:p>
          <a:p>
            <a:pPr marL="173038" indent="-173038">
              <a:buFont typeface="Wingdings" charset="2"/>
              <a:buChar char="§"/>
            </a:pPr>
            <a:endParaRPr lang="en-US" sz="600" dirty="0">
              <a:solidFill>
                <a:srgbClr val="404040"/>
              </a:solidFill>
            </a:endParaRPr>
          </a:p>
          <a:p>
            <a:pPr marL="173038" indent="-173038">
              <a:buFont typeface="Wingdings" charset="2"/>
              <a:buChar char="§"/>
            </a:pPr>
            <a:r>
              <a:rPr lang="en-US" sz="1400" dirty="0">
                <a:solidFill>
                  <a:srgbClr val="404040"/>
                </a:solidFill>
              </a:rPr>
              <a:t>Faster implementation timelines</a:t>
            </a:r>
          </a:p>
          <a:p>
            <a:pPr marL="173038" indent="-173038">
              <a:buFont typeface="Wingdings" charset="2"/>
              <a:buChar char="§"/>
            </a:pPr>
            <a:endParaRPr lang="en-US" sz="600" dirty="0">
              <a:solidFill>
                <a:srgbClr val="404040"/>
              </a:solidFill>
            </a:endParaRPr>
          </a:p>
          <a:p>
            <a:pPr marL="173038" indent="-173038">
              <a:buFont typeface="Wingdings" charset="2"/>
              <a:buChar char="§"/>
            </a:pPr>
            <a:r>
              <a:rPr lang="en-US" sz="1400" dirty="0">
                <a:solidFill>
                  <a:srgbClr val="404040"/>
                </a:solidFill>
              </a:rPr>
              <a:t>Lower implementation costs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051" y="1397864"/>
            <a:ext cx="1118349" cy="797014"/>
          </a:xfrm>
          <a:prstGeom prst="rect">
            <a:avLst/>
          </a:prstGeom>
        </p:spPr>
      </p:pic>
      <p:pic>
        <p:nvPicPr>
          <p:cNvPr id="6" name="Picture 5"/>
          <p:cNvPicPr>
            <a:picLocks noChangeAspect="1"/>
          </p:cNvPicPr>
          <p:nvPr/>
        </p:nvPicPr>
        <p:blipFill rotWithShape="1">
          <a:blip r:embed="rId4"/>
          <a:srcRect l="2332" r="4994"/>
          <a:stretch/>
        </p:blipFill>
        <p:spPr>
          <a:xfrm>
            <a:off x="121920" y="2205672"/>
            <a:ext cx="5978170" cy="3351848"/>
          </a:xfrm>
          <a:prstGeom prst="rect">
            <a:avLst/>
          </a:prstGeom>
        </p:spPr>
      </p:pic>
      <p:sp>
        <p:nvSpPr>
          <p:cNvPr id="4" name="Rectangle 3"/>
          <p:cNvSpPr/>
          <p:nvPr/>
        </p:nvSpPr>
        <p:spPr>
          <a:xfrm>
            <a:off x="2286000" y="1219200"/>
            <a:ext cx="4191000" cy="923330"/>
          </a:xfrm>
          <a:prstGeom prst="rect">
            <a:avLst/>
          </a:prstGeom>
        </p:spPr>
        <p:txBody>
          <a:bodyPr wrap="square">
            <a:spAutoFit/>
          </a:bodyPr>
          <a:lstStyle/>
          <a:p>
            <a:r>
              <a:rPr lang="en-US" dirty="0"/>
              <a:t>While new IOT technologies are being enabled, IIOT Reference Architectures are being conceptualized….</a:t>
            </a:r>
            <a:endParaRPr lang="en-IN" dirty="0"/>
          </a:p>
        </p:txBody>
      </p:sp>
    </p:spTree>
    <p:extLst>
      <p:ext uri="{BB962C8B-B14F-4D97-AF65-F5344CB8AC3E}">
        <p14:creationId xmlns:p14="http://schemas.microsoft.com/office/powerpoint/2010/main" val="1091302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tact-u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2481286"/>
          </a:xfrm>
          <a:prstGeom prst="rect">
            <a:avLst/>
          </a:prstGeom>
        </p:spPr>
      </p:pic>
      <p:sp>
        <p:nvSpPr>
          <p:cNvPr id="2" name="Rectangle 1"/>
          <p:cNvSpPr/>
          <p:nvPr/>
        </p:nvSpPr>
        <p:spPr>
          <a:xfrm>
            <a:off x="1182914" y="2645229"/>
            <a:ext cx="6843486" cy="3701810"/>
          </a:xfrm>
          <a:prstGeom prst="rect">
            <a:avLst/>
          </a:prstGeom>
        </p:spPr>
        <p:txBody>
          <a:bodyPr wrap="square">
            <a:noAutofit/>
          </a:bodyPr>
          <a:lstStyle/>
          <a:p>
            <a:pPr algn="ctr"/>
            <a:endParaRPr lang="en-US" sz="1400" b="1" i="1" dirty="0" smtClean="0"/>
          </a:p>
          <a:p>
            <a:pPr algn="ctr"/>
            <a:endParaRPr lang="en-US" sz="1400" b="1" i="1" dirty="0"/>
          </a:p>
          <a:p>
            <a:pPr algn="ctr"/>
            <a:r>
              <a:rPr lang="en-US" sz="6600" dirty="0">
                <a:solidFill>
                  <a:schemeClr val="bg2">
                    <a:lumMod val="50000"/>
                  </a:schemeClr>
                </a:solidFill>
              </a:rPr>
              <a:t>Thank </a:t>
            </a:r>
            <a:r>
              <a:rPr lang="en-US" sz="6600" dirty="0" smtClean="0">
                <a:solidFill>
                  <a:schemeClr val="bg2">
                    <a:lumMod val="50000"/>
                  </a:schemeClr>
                </a:solidFill>
              </a:rPr>
              <a:t>You.</a:t>
            </a:r>
            <a:r>
              <a:rPr lang="en-US" sz="1400" b="1" i="1" dirty="0" smtClean="0"/>
              <a:t> </a:t>
            </a:r>
            <a:endParaRPr lang="en-US" sz="1400" b="1" i="1" dirty="0"/>
          </a:p>
        </p:txBody>
      </p:sp>
    </p:spTree>
    <p:extLst>
      <p:ext uri="{BB962C8B-B14F-4D97-AF65-F5344CB8AC3E}">
        <p14:creationId xmlns:p14="http://schemas.microsoft.com/office/powerpoint/2010/main" val="135837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14400"/>
          </a:xfrm>
        </p:spPr>
        <p:txBody>
          <a:bodyPr/>
          <a:lstStyle/>
          <a:p>
            <a:r>
              <a:rPr lang="en-US" dirty="0" smtClean="0"/>
              <a:t>Is it Evolution or Revolution? – A Million Dollar Question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914400"/>
            <a:ext cx="1705969" cy="1143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2857" y="914400"/>
            <a:ext cx="1811655"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9001" y="914400"/>
            <a:ext cx="1717545" cy="1143000"/>
          </a:xfrm>
          <a:prstGeom prst="rect">
            <a:avLst/>
          </a:prstGeom>
        </p:spPr>
      </p:pic>
      <p:sp>
        <p:nvSpPr>
          <p:cNvPr id="7" name="Notched Right Arrow 6"/>
          <p:cNvSpPr/>
          <p:nvPr/>
        </p:nvSpPr>
        <p:spPr>
          <a:xfrm>
            <a:off x="2026713" y="1329817"/>
            <a:ext cx="1447800" cy="312166"/>
          </a:xfrm>
          <a:prstGeom prst="notchedRightArrow">
            <a:avLst/>
          </a:prstGeom>
          <a:gradFill>
            <a:gsLst>
              <a:gs pos="0">
                <a:srgbClr val="FF3300"/>
              </a:gs>
              <a:gs pos="50000">
                <a:srgbClr val="FF7A5B"/>
              </a:gs>
              <a:gs pos="100000">
                <a:srgbClr val="FF9900"/>
              </a:gs>
            </a:gsLst>
            <a:lin ang="5400000" scaled="0"/>
          </a:gradFill>
          <a:ln>
            <a:solidFill>
              <a:srgbClr val="FF6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otched Right Arrow 21"/>
          <p:cNvSpPr/>
          <p:nvPr/>
        </p:nvSpPr>
        <p:spPr>
          <a:xfrm>
            <a:off x="5622856" y="1329817"/>
            <a:ext cx="1447800" cy="312166"/>
          </a:xfrm>
          <a:prstGeom prst="notchedRightArrow">
            <a:avLst/>
          </a:prstGeom>
          <a:gradFill>
            <a:gsLst>
              <a:gs pos="0">
                <a:srgbClr val="FF3300"/>
              </a:gs>
              <a:gs pos="50000">
                <a:srgbClr val="FF7A5B"/>
              </a:gs>
              <a:gs pos="100000">
                <a:srgbClr val="FF9900"/>
              </a:gs>
            </a:gsLst>
            <a:lin ang="5400000" scaled="0"/>
          </a:gradFill>
          <a:ln>
            <a:solidFill>
              <a:srgbClr val="FF6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87673" y="1046718"/>
            <a:ext cx="1265127" cy="369332"/>
          </a:xfrm>
          <a:prstGeom prst="rect">
            <a:avLst/>
          </a:prstGeom>
          <a:noFill/>
        </p:spPr>
        <p:txBody>
          <a:bodyPr wrap="square" rtlCol="0">
            <a:spAutoFit/>
          </a:bodyPr>
          <a:lstStyle/>
          <a:p>
            <a:pPr algn="ctr"/>
            <a:r>
              <a:rPr lang="en-US" b="1" dirty="0" smtClean="0"/>
              <a:t>Evolution</a:t>
            </a:r>
            <a:endParaRPr lang="en-US" b="1" dirty="0"/>
          </a:p>
        </p:txBody>
      </p:sp>
      <p:sp>
        <p:nvSpPr>
          <p:cNvPr id="24" name="TextBox 23"/>
          <p:cNvSpPr txBox="1"/>
          <p:nvPr/>
        </p:nvSpPr>
        <p:spPr>
          <a:xfrm>
            <a:off x="5669073" y="1046718"/>
            <a:ext cx="1265127" cy="369332"/>
          </a:xfrm>
          <a:prstGeom prst="rect">
            <a:avLst/>
          </a:prstGeom>
          <a:noFill/>
        </p:spPr>
        <p:txBody>
          <a:bodyPr wrap="square" rtlCol="0">
            <a:spAutoFit/>
          </a:bodyPr>
          <a:lstStyle/>
          <a:p>
            <a:pPr algn="ctr"/>
            <a:r>
              <a:rPr lang="en-US" b="1" dirty="0" smtClean="0"/>
              <a:t>Revolution</a:t>
            </a:r>
            <a:endParaRPr lang="en-US" b="1" dirty="0"/>
          </a:p>
        </p:txBody>
      </p:sp>
      <p:sp>
        <p:nvSpPr>
          <p:cNvPr id="23" name="TextBox 22"/>
          <p:cNvSpPr txBox="1"/>
          <p:nvPr/>
        </p:nvSpPr>
        <p:spPr>
          <a:xfrm>
            <a:off x="228600" y="2025650"/>
            <a:ext cx="1371600" cy="276999"/>
          </a:xfrm>
          <a:prstGeom prst="rect">
            <a:avLst/>
          </a:prstGeom>
          <a:noFill/>
        </p:spPr>
        <p:txBody>
          <a:bodyPr wrap="square" rtlCol="0">
            <a:spAutoFit/>
          </a:bodyPr>
          <a:lstStyle/>
          <a:p>
            <a:pPr algn="ctr"/>
            <a:r>
              <a:rPr lang="en-US" sz="1200" b="1" dirty="0" smtClean="0"/>
              <a:t>Early Carriage</a:t>
            </a:r>
            <a:endParaRPr lang="en-US" sz="1200" b="1" dirty="0"/>
          </a:p>
        </p:txBody>
      </p:sp>
      <p:sp>
        <p:nvSpPr>
          <p:cNvPr id="26" name="TextBox 25"/>
          <p:cNvSpPr txBox="1"/>
          <p:nvPr/>
        </p:nvSpPr>
        <p:spPr>
          <a:xfrm>
            <a:off x="3733800" y="2101850"/>
            <a:ext cx="1524000" cy="276999"/>
          </a:xfrm>
          <a:prstGeom prst="rect">
            <a:avLst/>
          </a:prstGeom>
          <a:noFill/>
        </p:spPr>
        <p:txBody>
          <a:bodyPr wrap="square" rtlCol="0">
            <a:spAutoFit/>
          </a:bodyPr>
          <a:lstStyle/>
          <a:p>
            <a:pPr algn="ctr"/>
            <a:r>
              <a:rPr lang="en-US" sz="1200" b="1" dirty="0" smtClean="0"/>
              <a:t>More Fancy Carriage</a:t>
            </a:r>
            <a:endParaRPr lang="en-US" sz="1200" b="1" dirty="0"/>
          </a:p>
        </p:txBody>
      </p:sp>
      <p:sp>
        <p:nvSpPr>
          <p:cNvPr id="27" name="TextBox 26"/>
          <p:cNvSpPr txBox="1"/>
          <p:nvPr/>
        </p:nvSpPr>
        <p:spPr>
          <a:xfrm>
            <a:off x="7315200" y="2053451"/>
            <a:ext cx="1524000" cy="276999"/>
          </a:xfrm>
          <a:prstGeom prst="rect">
            <a:avLst/>
          </a:prstGeom>
          <a:noFill/>
        </p:spPr>
        <p:txBody>
          <a:bodyPr wrap="square" rtlCol="0">
            <a:spAutoFit/>
          </a:bodyPr>
          <a:lstStyle/>
          <a:p>
            <a:pPr algn="ctr"/>
            <a:r>
              <a:rPr lang="en-US" sz="1200" b="1" dirty="0" smtClean="0"/>
              <a:t>Early Automobile</a:t>
            </a:r>
            <a:endParaRPr lang="en-US" sz="1200" b="1"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600" y="2659380"/>
            <a:ext cx="1516224" cy="1143000"/>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25240" y="2362200"/>
            <a:ext cx="1737360" cy="1737360"/>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43800" y="2659380"/>
            <a:ext cx="1143000" cy="1143000"/>
          </a:xfrm>
          <a:prstGeom prst="rect">
            <a:avLst/>
          </a:prstGeom>
        </p:spPr>
      </p:pic>
      <p:sp>
        <p:nvSpPr>
          <p:cNvPr id="32" name="Notched Right Arrow 31"/>
          <p:cNvSpPr/>
          <p:nvPr/>
        </p:nvSpPr>
        <p:spPr>
          <a:xfrm>
            <a:off x="1981200" y="3185414"/>
            <a:ext cx="1447800" cy="312166"/>
          </a:xfrm>
          <a:prstGeom prst="notchedRightArrow">
            <a:avLst/>
          </a:prstGeom>
          <a:gradFill>
            <a:gsLst>
              <a:gs pos="0">
                <a:srgbClr val="FF3300"/>
              </a:gs>
              <a:gs pos="50000">
                <a:srgbClr val="FF7A5B"/>
              </a:gs>
              <a:gs pos="100000">
                <a:srgbClr val="FF9900"/>
              </a:gs>
            </a:gsLst>
            <a:lin ang="5400000" scaled="0"/>
          </a:gradFill>
          <a:ln>
            <a:solidFill>
              <a:srgbClr val="FF6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42160" y="2902315"/>
            <a:ext cx="1265127" cy="369332"/>
          </a:xfrm>
          <a:prstGeom prst="rect">
            <a:avLst/>
          </a:prstGeom>
          <a:noFill/>
        </p:spPr>
        <p:txBody>
          <a:bodyPr wrap="square" rtlCol="0">
            <a:spAutoFit/>
          </a:bodyPr>
          <a:lstStyle/>
          <a:p>
            <a:pPr algn="ctr"/>
            <a:r>
              <a:rPr lang="en-US" b="1" dirty="0" smtClean="0"/>
              <a:t>Evolution</a:t>
            </a:r>
            <a:endParaRPr lang="en-US" b="1" dirty="0"/>
          </a:p>
        </p:txBody>
      </p:sp>
      <p:sp>
        <p:nvSpPr>
          <p:cNvPr id="34" name="Notched Right Arrow 33"/>
          <p:cNvSpPr/>
          <p:nvPr/>
        </p:nvSpPr>
        <p:spPr>
          <a:xfrm>
            <a:off x="5715000" y="3171079"/>
            <a:ext cx="1447800" cy="312166"/>
          </a:xfrm>
          <a:prstGeom prst="notchedRightArrow">
            <a:avLst/>
          </a:prstGeom>
          <a:gradFill>
            <a:gsLst>
              <a:gs pos="0">
                <a:srgbClr val="FF3300"/>
              </a:gs>
              <a:gs pos="50000">
                <a:srgbClr val="FF7A5B"/>
              </a:gs>
              <a:gs pos="100000">
                <a:srgbClr val="FF9900"/>
              </a:gs>
            </a:gsLst>
            <a:lin ang="5400000" scaled="0"/>
          </a:gradFill>
          <a:ln>
            <a:solidFill>
              <a:srgbClr val="FF6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61217" y="2887980"/>
            <a:ext cx="1265127" cy="369332"/>
          </a:xfrm>
          <a:prstGeom prst="rect">
            <a:avLst/>
          </a:prstGeom>
          <a:noFill/>
        </p:spPr>
        <p:txBody>
          <a:bodyPr wrap="square" rtlCol="0">
            <a:spAutoFit/>
          </a:bodyPr>
          <a:lstStyle/>
          <a:p>
            <a:pPr algn="ctr"/>
            <a:r>
              <a:rPr lang="en-US" b="1" dirty="0" smtClean="0"/>
              <a:t>Revolution</a:t>
            </a:r>
            <a:endParaRPr lang="en-US" b="1" dirty="0"/>
          </a:p>
        </p:txBody>
      </p:sp>
      <p:sp>
        <p:nvSpPr>
          <p:cNvPr id="36" name="TextBox 35"/>
          <p:cNvSpPr txBox="1"/>
          <p:nvPr/>
        </p:nvSpPr>
        <p:spPr>
          <a:xfrm>
            <a:off x="0" y="3906381"/>
            <a:ext cx="1744824" cy="276999"/>
          </a:xfrm>
          <a:prstGeom prst="rect">
            <a:avLst/>
          </a:prstGeom>
          <a:noFill/>
        </p:spPr>
        <p:txBody>
          <a:bodyPr wrap="square" rtlCol="0">
            <a:spAutoFit/>
          </a:bodyPr>
          <a:lstStyle/>
          <a:p>
            <a:pPr algn="ctr"/>
            <a:r>
              <a:rPr lang="en-US" sz="1200" b="1" dirty="0" smtClean="0"/>
              <a:t>Vintage Analog Phone</a:t>
            </a:r>
            <a:endParaRPr lang="en-US" sz="1200" b="1" dirty="0"/>
          </a:p>
        </p:txBody>
      </p:sp>
      <p:sp>
        <p:nvSpPr>
          <p:cNvPr id="37" name="TextBox 36"/>
          <p:cNvSpPr txBox="1"/>
          <p:nvPr/>
        </p:nvSpPr>
        <p:spPr>
          <a:xfrm>
            <a:off x="3657600" y="3906381"/>
            <a:ext cx="1744824" cy="276999"/>
          </a:xfrm>
          <a:prstGeom prst="rect">
            <a:avLst/>
          </a:prstGeom>
          <a:noFill/>
        </p:spPr>
        <p:txBody>
          <a:bodyPr wrap="square" rtlCol="0">
            <a:spAutoFit/>
          </a:bodyPr>
          <a:lstStyle/>
          <a:p>
            <a:pPr algn="ctr"/>
            <a:r>
              <a:rPr lang="en-US" sz="1200" b="1" dirty="0" smtClean="0"/>
              <a:t>Fancy Digital Phone</a:t>
            </a:r>
            <a:endParaRPr lang="en-US" sz="1200" b="1" dirty="0"/>
          </a:p>
        </p:txBody>
      </p:sp>
      <p:sp>
        <p:nvSpPr>
          <p:cNvPr id="38" name="TextBox 37"/>
          <p:cNvSpPr txBox="1"/>
          <p:nvPr/>
        </p:nvSpPr>
        <p:spPr>
          <a:xfrm>
            <a:off x="7246776" y="3906381"/>
            <a:ext cx="1744824" cy="276999"/>
          </a:xfrm>
          <a:prstGeom prst="rect">
            <a:avLst/>
          </a:prstGeom>
          <a:noFill/>
        </p:spPr>
        <p:txBody>
          <a:bodyPr wrap="square" rtlCol="0">
            <a:spAutoFit/>
          </a:bodyPr>
          <a:lstStyle/>
          <a:p>
            <a:pPr algn="ctr"/>
            <a:r>
              <a:rPr lang="en-US" sz="1200" b="1" dirty="0" smtClean="0"/>
              <a:t>Smart Internet Phone</a:t>
            </a:r>
            <a:endParaRPr lang="en-US" sz="1200" b="1" dirty="0"/>
          </a:p>
        </p:txBody>
      </p:sp>
      <p:sp>
        <p:nvSpPr>
          <p:cNvPr id="39" name="Rectangle 38"/>
          <p:cNvSpPr/>
          <p:nvPr/>
        </p:nvSpPr>
        <p:spPr>
          <a:xfrm>
            <a:off x="152400" y="4452258"/>
            <a:ext cx="8686800" cy="2108269"/>
          </a:xfrm>
          <a:prstGeom prst="rect">
            <a:avLst/>
          </a:prstGeom>
        </p:spPr>
        <p:txBody>
          <a:bodyPr wrap="square">
            <a:spAutoFit/>
          </a:bodyPr>
          <a:lstStyle/>
          <a:p>
            <a:pPr marL="285750" indent="-285750">
              <a:spcAft>
                <a:spcPts val="300"/>
              </a:spcAft>
              <a:buFont typeface="Arial" pitchFamily="34" charset="0"/>
              <a:buChar char="•"/>
            </a:pPr>
            <a:r>
              <a:rPr lang="en-US" dirty="0"/>
              <a:t>Evolution - A gradual process in which something changes progressively from one stage to </a:t>
            </a:r>
            <a:r>
              <a:rPr lang="en-US" dirty="0" smtClean="0"/>
              <a:t>another</a:t>
            </a:r>
          </a:p>
          <a:p>
            <a:pPr marL="285750" indent="-285750">
              <a:spcAft>
                <a:spcPts val="300"/>
              </a:spcAft>
              <a:buFont typeface="Arial" pitchFamily="34" charset="0"/>
              <a:buChar char="•"/>
            </a:pPr>
            <a:r>
              <a:rPr lang="en-US" dirty="0" smtClean="0"/>
              <a:t>Revolution </a:t>
            </a:r>
            <a:r>
              <a:rPr lang="en-US" dirty="0"/>
              <a:t>- A total turn around; a sudden, complete, or fundamentally radical change in </a:t>
            </a:r>
            <a:r>
              <a:rPr lang="en-US" dirty="0" smtClean="0"/>
              <a:t>something</a:t>
            </a:r>
          </a:p>
          <a:p>
            <a:pPr marL="285750" indent="-285750">
              <a:spcAft>
                <a:spcPts val="300"/>
              </a:spcAft>
              <a:buFont typeface="Arial" pitchFamily="34" charset="0"/>
              <a:buChar char="•"/>
            </a:pPr>
            <a:r>
              <a:rPr lang="en-US" dirty="0" smtClean="0"/>
              <a:t>Typically, Revolution leads to further Evolution – For example, Invention of Automobile was Revolutionary however </a:t>
            </a:r>
            <a:r>
              <a:rPr lang="en-US" dirty="0"/>
              <a:t>innovations such as </a:t>
            </a:r>
            <a:r>
              <a:rPr lang="en-US" dirty="0" smtClean="0"/>
              <a:t>Ground Mail </a:t>
            </a:r>
            <a:r>
              <a:rPr lang="en-US" dirty="0"/>
              <a:t>and </a:t>
            </a:r>
            <a:r>
              <a:rPr lang="en-US" dirty="0" smtClean="0"/>
              <a:t>Commercial Transportation evolved Automobile invention </a:t>
            </a:r>
            <a:r>
              <a:rPr lang="en-US" dirty="0"/>
              <a:t>into a </a:t>
            </a:r>
            <a:r>
              <a:rPr lang="en-US" dirty="0" smtClean="0"/>
              <a:t>Commercial </a:t>
            </a:r>
            <a:r>
              <a:rPr lang="en-US" dirty="0"/>
              <a:t>E</a:t>
            </a:r>
            <a:r>
              <a:rPr lang="en-US" dirty="0" smtClean="0"/>
              <a:t>nterprise</a:t>
            </a:r>
            <a:endParaRPr lang="en-US" dirty="0"/>
          </a:p>
        </p:txBody>
      </p:sp>
    </p:spTree>
    <p:extLst>
      <p:ext uri="{BB962C8B-B14F-4D97-AF65-F5344CB8AC3E}">
        <p14:creationId xmlns:p14="http://schemas.microsoft.com/office/powerpoint/2010/main" val="304042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Revolution </a:t>
            </a:r>
            <a:br>
              <a:rPr lang="en-US" dirty="0" smtClean="0"/>
            </a:br>
            <a:r>
              <a:rPr lang="en-US" dirty="0" smtClean="0"/>
              <a:t>– From Industry 1.0 to Industry 4.0</a:t>
            </a:r>
            <a:endParaRPr lang="en-US" dirty="0"/>
          </a:p>
        </p:txBody>
      </p:sp>
      <p:sp>
        <p:nvSpPr>
          <p:cNvPr id="3" name="Inhaltsplatzhalter 15"/>
          <p:cNvSpPr txBox="1">
            <a:spLocks/>
          </p:cNvSpPr>
          <p:nvPr/>
        </p:nvSpPr>
        <p:spPr>
          <a:xfrm>
            <a:off x="76200" y="984645"/>
            <a:ext cx="9035238" cy="5568555"/>
          </a:xfrm>
          <a:prstGeom prst="rect">
            <a:avLst/>
          </a:prstGeom>
          <a:gradFill flip="none" rotWithShape="1">
            <a:gsLst>
              <a:gs pos="0">
                <a:srgbClr val="85B6FF"/>
              </a:gs>
              <a:gs pos="39999">
                <a:srgbClr val="ABD5FF"/>
              </a:gs>
              <a:gs pos="70000">
                <a:srgbClr val="C4D6EB"/>
              </a:gs>
              <a:gs pos="100000">
                <a:srgbClr val="FFEBFA"/>
              </a:gs>
            </a:gsLst>
            <a:lin ang="0" scaled="0"/>
            <a:tileRect/>
          </a:gradFill>
          <a:effectLst>
            <a:outerShdw blurRad="76200" dist="76200" dir="8100000" algn="tr" rotWithShape="0">
              <a:schemeClr val="tx1">
                <a:lumMod val="95000"/>
                <a:lumOff val="5000"/>
                <a:alpha val="30000"/>
              </a:schemeClr>
            </a:outerShdw>
          </a:effectLst>
        </p:spPr>
        <p:txBody>
          <a:bodyPr lIns="720000" tIns="0" rIns="0" bIns="360000" anchor="ctr" anchorCtr="0"/>
          <a:lstStyle>
            <a:lvl1pPr marL="0" indent="0" algn="l" rtl="0" eaLnBrk="1" fontAlgn="base" hangingPunct="1">
              <a:lnSpc>
                <a:spcPts val="4000"/>
              </a:lnSpc>
              <a:spcBef>
                <a:spcPct val="0"/>
              </a:spcBef>
              <a:spcAft>
                <a:spcPts val="600"/>
              </a:spcAft>
              <a:buClr>
                <a:srgbClr val="FF0000"/>
              </a:buClr>
              <a:buFontTx/>
              <a:buNone/>
              <a:tabLst/>
              <a:defRPr sz="3600" b="1" baseline="0">
                <a:solidFill>
                  <a:schemeClr val="tx1"/>
                </a:solidFill>
                <a:latin typeface="+mj-lt"/>
                <a:ea typeface="+mn-ea"/>
                <a:cs typeface="+mn-cs"/>
              </a:defRPr>
            </a:lvl1pPr>
            <a:lvl2pPr marL="452438" indent="-452438" algn="l" rtl="0" eaLnBrk="1" fontAlgn="base" hangingPunct="1">
              <a:lnSpc>
                <a:spcPts val="3200"/>
              </a:lnSpc>
              <a:spcBef>
                <a:spcPts val="800"/>
              </a:spcBef>
              <a:spcAft>
                <a:spcPts val="400"/>
              </a:spcAft>
              <a:buClr>
                <a:srgbClr val="FF0000"/>
              </a:buClr>
              <a:buFont typeface="Wingdings" panose="05000000000000000000" pitchFamily="2" charset="2"/>
              <a:buChar char=""/>
              <a:tabLst/>
              <a:defRPr sz="2800" b="1" baseline="0">
                <a:solidFill>
                  <a:schemeClr val="tx1"/>
                </a:solidFill>
                <a:latin typeface="+mn-lt"/>
                <a:ea typeface="+mn-ea"/>
                <a:cs typeface="+mn-cs"/>
              </a:defRPr>
            </a:lvl2pPr>
            <a:lvl3pPr marL="714375" indent="-261938" algn="l" rtl="0" eaLnBrk="1" fontAlgn="base" hangingPunct="1">
              <a:lnSpc>
                <a:spcPts val="2800"/>
              </a:lnSpc>
              <a:spcBef>
                <a:spcPts val="200"/>
              </a:spcBef>
              <a:spcAft>
                <a:spcPts val="600"/>
              </a:spcAft>
              <a:buClr>
                <a:srgbClr val="FF0000"/>
              </a:buClr>
              <a:buFont typeface="Wingdings" panose="05000000000000000000" pitchFamily="2" charset="2"/>
              <a:buChar char="§"/>
              <a:defRPr sz="2400">
                <a:solidFill>
                  <a:schemeClr val="tx1"/>
                </a:solidFill>
                <a:latin typeface="+mn-lt"/>
                <a:ea typeface="+mn-ea"/>
                <a:cs typeface="+mn-cs"/>
              </a:defRPr>
            </a:lvl3pPr>
            <a:lvl4pPr marL="893763" indent="-179388" algn="l" rtl="0" eaLnBrk="1" fontAlgn="base" hangingPunct="1">
              <a:lnSpc>
                <a:spcPts val="2400"/>
              </a:lnSpc>
              <a:spcBef>
                <a:spcPts val="400"/>
              </a:spcBef>
              <a:spcAft>
                <a:spcPts val="400"/>
              </a:spcAft>
              <a:buClr>
                <a:schemeClr val="accent1"/>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endParaRPr lang="de-DE" kern="0" dirty="0" smtClean="0">
              <a:solidFill>
                <a:srgbClr val="000000"/>
              </a:solidFill>
            </a:endParaRPr>
          </a:p>
        </p:txBody>
      </p:sp>
      <p:cxnSp>
        <p:nvCxnSpPr>
          <p:cNvPr id="6" name="Straight Connector 5"/>
          <p:cNvCxnSpPr/>
          <p:nvPr/>
        </p:nvCxnSpPr>
        <p:spPr>
          <a:xfrm rot="16200000" flipH="1">
            <a:off x="-2057399" y="3353194"/>
            <a:ext cx="5099051" cy="527051"/>
          </a:xfrm>
          <a:prstGeom prst="bentConnector3">
            <a:avLst>
              <a:gd name="adj1" fmla="val 93587"/>
            </a:avLst>
          </a:prstGeom>
          <a:ln w="38100">
            <a:solidFill>
              <a:schemeClr val="bg1">
                <a:lumMod val="50000"/>
              </a:schemeClr>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Connector 5"/>
          <p:cNvCxnSpPr/>
          <p:nvPr/>
        </p:nvCxnSpPr>
        <p:spPr>
          <a:xfrm rot="16200000" flipH="1">
            <a:off x="73028" y="3350019"/>
            <a:ext cx="5105399" cy="527052"/>
          </a:xfrm>
          <a:prstGeom prst="bentConnector3">
            <a:avLst>
              <a:gd name="adj1" fmla="val 87065"/>
            </a:avLst>
          </a:prstGeom>
          <a:ln w="38100">
            <a:solidFill>
              <a:schemeClr val="bg1">
                <a:lumMod val="50000"/>
              </a:schemeClr>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Connector 5"/>
          <p:cNvCxnSpPr/>
          <p:nvPr/>
        </p:nvCxnSpPr>
        <p:spPr>
          <a:xfrm rot="16200000" flipH="1">
            <a:off x="2206626" y="3350021"/>
            <a:ext cx="5105399" cy="527050"/>
          </a:xfrm>
          <a:prstGeom prst="bentConnector3">
            <a:avLst>
              <a:gd name="adj1" fmla="val 79353"/>
            </a:avLst>
          </a:prstGeom>
          <a:ln w="38100">
            <a:solidFill>
              <a:schemeClr val="bg1">
                <a:lumMod val="50000"/>
              </a:schemeClr>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5"/>
          <p:cNvCxnSpPr/>
          <p:nvPr/>
        </p:nvCxnSpPr>
        <p:spPr>
          <a:xfrm rot="16200000" flipH="1">
            <a:off x="4340226" y="3350021"/>
            <a:ext cx="5105398" cy="527050"/>
          </a:xfrm>
          <a:prstGeom prst="bentConnector3">
            <a:avLst>
              <a:gd name="adj1" fmla="val 71891"/>
            </a:avLst>
          </a:prstGeom>
          <a:ln w="38100">
            <a:solidFill>
              <a:schemeClr val="bg1">
                <a:lumMod val="50000"/>
              </a:schemeClr>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3526" y="1085671"/>
            <a:ext cx="1717674" cy="400110"/>
          </a:xfrm>
          <a:prstGeom prst="rect">
            <a:avLst/>
          </a:prstGeom>
          <a:noFill/>
        </p:spPr>
        <p:txBody>
          <a:bodyPr wrap="square" rtlCol="0">
            <a:spAutoFit/>
          </a:bodyPr>
          <a:lstStyle/>
          <a:p>
            <a:r>
              <a:rPr lang="en-US" sz="2000" b="1" dirty="0" smtClean="0">
                <a:solidFill>
                  <a:srgbClr val="006600"/>
                </a:solidFill>
                <a:effectLst>
                  <a:outerShdw blurRad="38100" dist="38100" dir="2700000" algn="tl">
                    <a:srgbClr val="000000">
                      <a:alpha val="43137"/>
                    </a:srgbClr>
                  </a:outerShdw>
                </a:effectLst>
              </a:rPr>
              <a:t>Industry 1.0</a:t>
            </a:r>
            <a:endParaRPr lang="en-US" sz="2000" b="1" dirty="0">
              <a:solidFill>
                <a:srgbClr val="006600"/>
              </a:solidFill>
              <a:effectLst>
                <a:outerShdw blurRad="38100" dist="38100" dir="2700000" algn="tl">
                  <a:srgbClr val="000000">
                    <a:alpha val="43137"/>
                  </a:srgbClr>
                </a:outerShdw>
              </a:effectLst>
            </a:endParaRPr>
          </a:p>
        </p:txBody>
      </p:sp>
      <p:sp>
        <p:nvSpPr>
          <p:cNvPr id="44" name="TextBox 43"/>
          <p:cNvSpPr txBox="1"/>
          <p:nvPr/>
        </p:nvSpPr>
        <p:spPr>
          <a:xfrm>
            <a:off x="2438400" y="1085671"/>
            <a:ext cx="1600200" cy="400110"/>
          </a:xfrm>
          <a:prstGeom prst="rect">
            <a:avLst/>
          </a:prstGeom>
          <a:noFill/>
        </p:spPr>
        <p:txBody>
          <a:bodyPr wrap="square" rtlCol="0">
            <a:spAutoFit/>
          </a:bodyPr>
          <a:lstStyle/>
          <a:p>
            <a:r>
              <a:rPr lang="en-US" sz="2000" b="1" dirty="0" smtClean="0">
                <a:solidFill>
                  <a:srgbClr val="0066CC"/>
                </a:solidFill>
                <a:effectLst>
                  <a:outerShdw blurRad="38100" dist="38100" dir="2700000" algn="tl">
                    <a:srgbClr val="000000">
                      <a:alpha val="43137"/>
                    </a:srgbClr>
                  </a:outerShdw>
                </a:effectLst>
              </a:rPr>
              <a:t>Industry 2.0</a:t>
            </a:r>
            <a:endParaRPr lang="en-US" sz="2000" b="1" dirty="0">
              <a:solidFill>
                <a:srgbClr val="0066CC"/>
              </a:solidFill>
              <a:effectLst>
                <a:outerShdw blurRad="38100" dist="38100" dir="2700000" algn="tl">
                  <a:srgbClr val="000000">
                    <a:alpha val="43137"/>
                  </a:srgbClr>
                </a:outerShdw>
              </a:effectLst>
            </a:endParaRPr>
          </a:p>
        </p:txBody>
      </p:sp>
      <p:sp>
        <p:nvSpPr>
          <p:cNvPr id="45" name="TextBox 44"/>
          <p:cNvSpPr txBox="1"/>
          <p:nvPr/>
        </p:nvSpPr>
        <p:spPr>
          <a:xfrm>
            <a:off x="4581526" y="1085671"/>
            <a:ext cx="1666874" cy="400110"/>
          </a:xfrm>
          <a:prstGeom prst="rect">
            <a:avLst/>
          </a:prstGeom>
          <a:noFill/>
        </p:spPr>
        <p:txBody>
          <a:bodyPr wrap="square" rtlCol="0">
            <a:spAutoFit/>
          </a:bodyPr>
          <a:lstStyle/>
          <a:p>
            <a:r>
              <a:rPr lang="en-US" sz="2000" b="1" dirty="0" smtClean="0">
                <a:solidFill>
                  <a:srgbClr val="BD07EF"/>
                </a:solidFill>
                <a:effectLst>
                  <a:outerShdw blurRad="38100" dist="38100" dir="2700000" algn="tl">
                    <a:srgbClr val="000000">
                      <a:alpha val="43137"/>
                    </a:srgbClr>
                  </a:outerShdw>
                </a:effectLst>
              </a:rPr>
              <a:t>Industry 3.0</a:t>
            </a:r>
            <a:endParaRPr lang="en-US" sz="2000" b="1" dirty="0">
              <a:solidFill>
                <a:srgbClr val="BD07EF"/>
              </a:solidFill>
              <a:effectLst>
                <a:outerShdw blurRad="38100" dist="38100" dir="2700000" algn="tl">
                  <a:srgbClr val="000000">
                    <a:alpha val="43137"/>
                  </a:srgbClr>
                </a:outerShdw>
              </a:effectLst>
            </a:endParaRPr>
          </a:p>
        </p:txBody>
      </p:sp>
      <p:sp>
        <p:nvSpPr>
          <p:cNvPr id="46" name="TextBox 45"/>
          <p:cNvSpPr txBox="1"/>
          <p:nvPr/>
        </p:nvSpPr>
        <p:spPr>
          <a:xfrm>
            <a:off x="6715126" y="1085671"/>
            <a:ext cx="1666874" cy="400110"/>
          </a:xfrm>
          <a:prstGeom prst="rect">
            <a:avLst/>
          </a:prstGeom>
          <a:noFill/>
        </p:spPr>
        <p:txBody>
          <a:bodyPr wrap="square" rtlCol="0">
            <a:spAutoFit/>
          </a:bodyPr>
          <a:lstStyle/>
          <a:p>
            <a:r>
              <a:rPr lang="en-US" sz="2000" b="1" dirty="0" smtClean="0">
                <a:solidFill>
                  <a:srgbClr val="660066"/>
                </a:solidFill>
                <a:effectLst>
                  <a:outerShdw blurRad="38100" dist="38100" dir="2700000" algn="tl">
                    <a:srgbClr val="000000">
                      <a:alpha val="43137"/>
                    </a:srgbClr>
                  </a:outerShdw>
                </a:effectLst>
              </a:rPr>
              <a:t>Industry 4.0</a:t>
            </a:r>
            <a:endParaRPr lang="en-US" sz="2000" b="1" dirty="0">
              <a:solidFill>
                <a:srgbClr val="660066"/>
              </a:solidFill>
              <a:effectLst>
                <a:outerShdw blurRad="38100" dist="38100" dir="2700000" algn="tl">
                  <a:srgbClr val="000000">
                    <a:alpha val="43137"/>
                  </a:srgbClr>
                </a:outerShdw>
              </a:effectLst>
            </a:endParaRPr>
          </a:p>
        </p:txBody>
      </p:sp>
      <p:sp>
        <p:nvSpPr>
          <p:cNvPr id="37" name="TextBox 36"/>
          <p:cNvSpPr txBox="1"/>
          <p:nvPr/>
        </p:nvSpPr>
        <p:spPr>
          <a:xfrm>
            <a:off x="267476" y="1390471"/>
            <a:ext cx="2170924" cy="584775"/>
          </a:xfrm>
          <a:prstGeom prst="rect">
            <a:avLst/>
          </a:prstGeom>
          <a:noFill/>
        </p:spPr>
        <p:txBody>
          <a:bodyPr wrap="square" rtlCol="0">
            <a:spAutoFit/>
          </a:bodyPr>
          <a:lstStyle/>
          <a:p>
            <a:r>
              <a:rPr lang="en-US" sz="1600" b="1" dirty="0" smtClean="0">
                <a:solidFill>
                  <a:srgbClr val="006600"/>
                </a:solidFill>
              </a:rPr>
              <a:t>FIRST </a:t>
            </a:r>
          </a:p>
          <a:p>
            <a:r>
              <a:rPr lang="en-US" sz="1600" b="1" dirty="0" smtClean="0">
                <a:solidFill>
                  <a:srgbClr val="000000"/>
                </a:solidFill>
              </a:rPr>
              <a:t>Industrial Revolution</a:t>
            </a:r>
            <a:endParaRPr lang="en-US" sz="1600" b="1" dirty="0">
              <a:solidFill>
                <a:srgbClr val="000000"/>
              </a:solidFill>
            </a:endParaRPr>
          </a:p>
        </p:txBody>
      </p:sp>
      <p:sp>
        <p:nvSpPr>
          <p:cNvPr id="48" name="TextBox 47"/>
          <p:cNvSpPr txBox="1"/>
          <p:nvPr/>
        </p:nvSpPr>
        <p:spPr>
          <a:xfrm>
            <a:off x="2401076" y="1390471"/>
            <a:ext cx="2170924" cy="584775"/>
          </a:xfrm>
          <a:prstGeom prst="rect">
            <a:avLst/>
          </a:prstGeom>
          <a:noFill/>
        </p:spPr>
        <p:txBody>
          <a:bodyPr wrap="square" rtlCol="0">
            <a:spAutoFit/>
          </a:bodyPr>
          <a:lstStyle/>
          <a:p>
            <a:r>
              <a:rPr lang="en-US" sz="1600" b="1" dirty="0" smtClean="0">
                <a:solidFill>
                  <a:srgbClr val="0066CC"/>
                </a:solidFill>
              </a:rPr>
              <a:t>SECOND </a:t>
            </a:r>
          </a:p>
          <a:p>
            <a:r>
              <a:rPr lang="en-US" sz="1600" b="1" dirty="0" smtClean="0">
                <a:solidFill>
                  <a:srgbClr val="000000"/>
                </a:solidFill>
              </a:rPr>
              <a:t>Industrial Revolution</a:t>
            </a:r>
            <a:endParaRPr lang="en-US" sz="1600" b="1" dirty="0">
              <a:solidFill>
                <a:srgbClr val="000000"/>
              </a:solidFill>
            </a:endParaRPr>
          </a:p>
        </p:txBody>
      </p:sp>
      <p:sp>
        <p:nvSpPr>
          <p:cNvPr id="49" name="TextBox 48"/>
          <p:cNvSpPr txBox="1"/>
          <p:nvPr/>
        </p:nvSpPr>
        <p:spPr>
          <a:xfrm>
            <a:off x="4534676" y="1390471"/>
            <a:ext cx="2170924" cy="584775"/>
          </a:xfrm>
          <a:prstGeom prst="rect">
            <a:avLst/>
          </a:prstGeom>
          <a:noFill/>
        </p:spPr>
        <p:txBody>
          <a:bodyPr wrap="square" rtlCol="0">
            <a:spAutoFit/>
          </a:bodyPr>
          <a:lstStyle/>
          <a:p>
            <a:r>
              <a:rPr lang="en-US" sz="1600" b="1" dirty="0" smtClean="0">
                <a:solidFill>
                  <a:srgbClr val="BD07EF"/>
                </a:solidFill>
              </a:rPr>
              <a:t>THIRD </a:t>
            </a:r>
          </a:p>
          <a:p>
            <a:r>
              <a:rPr lang="en-US" sz="1600" b="1" dirty="0" smtClean="0">
                <a:solidFill>
                  <a:srgbClr val="000000"/>
                </a:solidFill>
              </a:rPr>
              <a:t>Industrial Revolution</a:t>
            </a:r>
            <a:endParaRPr lang="en-US" sz="1600" b="1" dirty="0">
              <a:solidFill>
                <a:srgbClr val="000000"/>
              </a:solidFill>
            </a:endParaRPr>
          </a:p>
        </p:txBody>
      </p:sp>
      <p:sp>
        <p:nvSpPr>
          <p:cNvPr id="50" name="TextBox 49"/>
          <p:cNvSpPr txBox="1"/>
          <p:nvPr/>
        </p:nvSpPr>
        <p:spPr>
          <a:xfrm>
            <a:off x="6668276" y="1390471"/>
            <a:ext cx="2170924" cy="584775"/>
          </a:xfrm>
          <a:prstGeom prst="rect">
            <a:avLst/>
          </a:prstGeom>
          <a:noFill/>
        </p:spPr>
        <p:txBody>
          <a:bodyPr wrap="square" rtlCol="0">
            <a:spAutoFit/>
          </a:bodyPr>
          <a:lstStyle/>
          <a:p>
            <a:r>
              <a:rPr lang="en-US" sz="1600" b="1" dirty="0" smtClean="0">
                <a:solidFill>
                  <a:srgbClr val="660066"/>
                </a:solidFill>
              </a:rPr>
              <a:t>FOURTH </a:t>
            </a:r>
          </a:p>
          <a:p>
            <a:r>
              <a:rPr lang="en-US" sz="1600" b="1" dirty="0" smtClean="0">
                <a:solidFill>
                  <a:srgbClr val="000000"/>
                </a:solidFill>
              </a:rPr>
              <a:t>Industrial Revolution</a:t>
            </a:r>
            <a:endParaRPr lang="en-US" sz="1600" b="1" dirty="0">
              <a:solidFill>
                <a:srgbClr val="000000"/>
              </a:solidFill>
            </a:endParaRPr>
          </a:p>
        </p:txBody>
      </p:sp>
      <p:cxnSp>
        <p:nvCxnSpPr>
          <p:cNvPr id="19" name="Straight Connector 18"/>
          <p:cNvCxnSpPr/>
          <p:nvPr/>
        </p:nvCxnSpPr>
        <p:spPr>
          <a:xfrm>
            <a:off x="228600" y="6166246"/>
            <a:ext cx="8800324" cy="0"/>
          </a:xfrm>
          <a:prstGeom prst="line">
            <a:avLst/>
          </a:prstGeom>
          <a:ln w="38100">
            <a:solidFill>
              <a:schemeClr val="bg1">
                <a:lumMod val="50000"/>
              </a:schemeClr>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pic>
        <p:nvPicPr>
          <p:cNvPr id="47" name="Picture 2" descr="Image result for first mechanical loo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150" y="4261246"/>
            <a:ext cx="1875650" cy="13716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257950" y="3091695"/>
            <a:ext cx="2104250" cy="1169551"/>
          </a:xfrm>
          <a:prstGeom prst="rect">
            <a:avLst/>
          </a:prstGeom>
          <a:noFill/>
        </p:spPr>
        <p:txBody>
          <a:bodyPr wrap="square" rtlCol="0">
            <a:spAutoFit/>
          </a:bodyPr>
          <a:lstStyle/>
          <a:p>
            <a:r>
              <a:rPr lang="en-US" sz="1400" b="1" dirty="0" smtClean="0"/>
              <a:t>Key Change:</a:t>
            </a:r>
          </a:p>
          <a:p>
            <a:r>
              <a:rPr lang="en-US" sz="1400" dirty="0" smtClean="0"/>
              <a:t>Introduction of Mechanical Production Equipment driven by Water and Stream Power</a:t>
            </a:r>
            <a:endParaRPr lang="en-US" sz="1400" dirty="0"/>
          </a:p>
        </p:txBody>
      </p:sp>
      <p:sp>
        <p:nvSpPr>
          <p:cNvPr id="52" name="TextBox 51"/>
          <p:cNvSpPr txBox="1"/>
          <p:nvPr/>
        </p:nvSpPr>
        <p:spPr>
          <a:xfrm>
            <a:off x="228600" y="5599836"/>
            <a:ext cx="2028050" cy="261610"/>
          </a:xfrm>
          <a:prstGeom prst="rect">
            <a:avLst/>
          </a:prstGeom>
          <a:noFill/>
        </p:spPr>
        <p:txBody>
          <a:bodyPr wrap="square" rtlCol="0">
            <a:spAutoFit/>
          </a:bodyPr>
          <a:lstStyle/>
          <a:p>
            <a:pPr algn="ctr"/>
            <a:r>
              <a:rPr lang="en-US" sz="1100" b="1" dirty="0" smtClean="0"/>
              <a:t>18</a:t>
            </a:r>
            <a:r>
              <a:rPr lang="en-US" sz="1100" b="1" baseline="30000" dirty="0" smtClean="0"/>
              <a:t>th</a:t>
            </a:r>
            <a:r>
              <a:rPr lang="en-US" sz="1100" b="1" dirty="0" smtClean="0"/>
              <a:t> Century Mechanical Loom</a:t>
            </a:r>
            <a:endParaRPr lang="en-US" sz="1100" b="1" dirty="0"/>
          </a:p>
        </p:txBody>
      </p:sp>
      <p:pic>
        <p:nvPicPr>
          <p:cNvPr id="53" name="Picture 5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3982997"/>
            <a:ext cx="1834796" cy="1371600"/>
          </a:xfrm>
          <a:prstGeom prst="rect">
            <a:avLst/>
          </a:prstGeom>
        </p:spPr>
      </p:pic>
      <p:sp>
        <p:nvSpPr>
          <p:cNvPr id="54" name="TextBox 53"/>
          <p:cNvSpPr txBox="1"/>
          <p:nvPr/>
        </p:nvSpPr>
        <p:spPr>
          <a:xfrm>
            <a:off x="2391550" y="2813446"/>
            <a:ext cx="2104250" cy="1169551"/>
          </a:xfrm>
          <a:prstGeom prst="rect">
            <a:avLst/>
          </a:prstGeom>
          <a:noFill/>
        </p:spPr>
        <p:txBody>
          <a:bodyPr wrap="square" rtlCol="0">
            <a:spAutoFit/>
          </a:bodyPr>
          <a:lstStyle/>
          <a:p>
            <a:r>
              <a:rPr lang="en-US" sz="1400" b="1" dirty="0" smtClean="0"/>
              <a:t>Key Change:</a:t>
            </a:r>
          </a:p>
          <a:p>
            <a:r>
              <a:rPr lang="en-US" sz="1400" dirty="0" smtClean="0"/>
              <a:t>Introduction of mass Manufacturing Production lines powered by Electric </a:t>
            </a:r>
            <a:r>
              <a:rPr lang="en-US" sz="1400" dirty="0"/>
              <a:t>E</a:t>
            </a:r>
            <a:r>
              <a:rPr lang="en-US" sz="1400" dirty="0" smtClean="0"/>
              <a:t>nergy</a:t>
            </a:r>
            <a:endParaRPr lang="en-US" sz="1400" dirty="0"/>
          </a:p>
        </p:txBody>
      </p:sp>
      <p:sp>
        <p:nvSpPr>
          <p:cNvPr id="55" name="TextBox 54"/>
          <p:cNvSpPr txBox="1"/>
          <p:nvPr/>
        </p:nvSpPr>
        <p:spPr>
          <a:xfrm>
            <a:off x="2391550" y="5278397"/>
            <a:ext cx="2028050" cy="261610"/>
          </a:xfrm>
          <a:prstGeom prst="rect">
            <a:avLst/>
          </a:prstGeom>
          <a:noFill/>
        </p:spPr>
        <p:txBody>
          <a:bodyPr wrap="square" rtlCol="0">
            <a:spAutoFit/>
          </a:bodyPr>
          <a:lstStyle/>
          <a:p>
            <a:pPr algn="ctr"/>
            <a:r>
              <a:rPr lang="en-US" sz="1100" b="1" dirty="0" smtClean="0"/>
              <a:t>Vintage Electric Conveyor Belt</a:t>
            </a:r>
            <a:endParaRPr lang="en-US" sz="1100" b="1" dirty="0"/>
          </a:p>
        </p:txBody>
      </p:sp>
      <p:pic>
        <p:nvPicPr>
          <p:cNvPr id="56" name="Picture 6" descr="Image result for programmable logic controller manufacturi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48200" y="3575446"/>
            <a:ext cx="1707383" cy="137160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4525150" y="2356246"/>
            <a:ext cx="2104250" cy="1169551"/>
          </a:xfrm>
          <a:prstGeom prst="rect">
            <a:avLst/>
          </a:prstGeom>
          <a:noFill/>
        </p:spPr>
        <p:txBody>
          <a:bodyPr wrap="square" rtlCol="0">
            <a:spAutoFit/>
          </a:bodyPr>
          <a:lstStyle/>
          <a:p>
            <a:r>
              <a:rPr lang="en-US" sz="1400" b="1" dirty="0" smtClean="0"/>
              <a:t>Key Change:</a:t>
            </a:r>
          </a:p>
          <a:p>
            <a:r>
              <a:rPr lang="en-US" sz="1400" dirty="0" smtClean="0"/>
              <a:t>Introduction of Electronics, PLC Devices, Robots and IT to automate Production</a:t>
            </a:r>
            <a:endParaRPr lang="en-US" sz="1400" dirty="0"/>
          </a:p>
        </p:txBody>
      </p:sp>
      <p:sp>
        <p:nvSpPr>
          <p:cNvPr id="58" name="TextBox 57"/>
          <p:cNvSpPr txBox="1"/>
          <p:nvPr/>
        </p:nvSpPr>
        <p:spPr>
          <a:xfrm>
            <a:off x="4525150" y="4914036"/>
            <a:ext cx="2028050" cy="261610"/>
          </a:xfrm>
          <a:prstGeom prst="rect">
            <a:avLst/>
          </a:prstGeom>
          <a:noFill/>
        </p:spPr>
        <p:txBody>
          <a:bodyPr wrap="square" rtlCol="0">
            <a:spAutoFit/>
          </a:bodyPr>
          <a:lstStyle/>
          <a:p>
            <a:pPr algn="ctr"/>
            <a:r>
              <a:rPr lang="en-US" sz="1100" b="1" dirty="0" smtClean="0"/>
              <a:t>PLC Driven Robots</a:t>
            </a:r>
            <a:endParaRPr lang="en-US" sz="1100" b="1" dirty="0"/>
          </a:p>
        </p:txBody>
      </p:sp>
      <p:pic>
        <p:nvPicPr>
          <p:cNvPr id="59" name="Picture 8" descr="Image result for augmented reality in manufacturi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81800" y="3194446"/>
            <a:ext cx="1752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705600" y="1975246"/>
            <a:ext cx="2276474" cy="1169551"/>
          </a:xfrm>
          <a:prstGeom prst="rect">
            <a:avLst/>
          </a:prstGeom>
          <a:noFill/>
        </p:spPr>
        <p:txBody>
          <a:bodyPr wrap="square" rtlCol="0">
            <a:spAutoFit/>
          </a:bodyPr>
          <a:lstStyle/>
          <a:p>
            <a:r>
              <a:rPr lang="en-US" sz="1400" b="1" dirty="0" smtClean="0"/>
              <a:t>Key Change:</a:t>
            </a:r>
          </a:p>
          <a:p>
            <a:r>
              <a:rPr lang="en-US" sz="1400" dirty="0" smtClean="0"/>
              <a:t>Introduction of IoT and Cyber-Physical Systems driven by Augmented Reality &amp; Real Time Intelligence</a:t>
            </a:r>
            <a:endParaRPr lang="en-US" sz="1400" dirty="0"/>
          </a:p>
        </p:txBody>
      </p:sp>
      <p:sp>
        <p:nvSpPr>
          <p:cNvPr id="61" name="TextBox 60"/>
          <p:cNvSpPr txBox="1"/>
          <p:nvPr/>
        </p:nvSpPr>
        <p:spPr>
          <a:xfrm>
            <a:off x="6629400" y="4489846"/>
            <a:ext cx="2028050" cy="261610"/>
          </a:xfrm>
          <a:prstGeom prst="rect">
            <a:avLst/>
          </a:prstGeom>
          <a:noFill/>
        </p:spPr>
        <p:txBody>
          <a:bodyPr wrap="square" rtlCol="0">
            <a:spAutoFit/>
          </a:bodyPr>
          <a:lstStyle/>
          <a:p>
            <a:pPr algn="ctr"/>
            <a:r>
              <a:rPr lang="en-US" sz="1100" b="1" dirty="0" smtClean="0"/>
              <a:t>Augmented Reality Driven CPS</a:t>
            </a:r>
            <a:endParaRPr lang="en-US" sz="1100" b="1" dirty="0"/>
          </a:p>
        </p:txBody>
      </p:sp>
      <p:sp>
        <p:nvSpPr>
          <p:cNvPr id="64" name="TextBox 63"/>
          <p:cNvSpPr txBox="1"/>
          <p:nvPr/>
        </p:nvSpPr>
        <p:spPr>
          <a:xfrm>
            <a:off x="2548128" y="6245423"/>
            <a:ext cx="1719072" cy="307777"/>
          </a:xfrm>
          <a:prstGeom prst="rect">
            <a:avLst/>
          </a:prstGeom>
          <a:solidFill>
            <a:srgbClr val="0070C0"/>
          </a:solid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End of 19</a:t>
            </a:r>
            <a:r>
              <a:rPr lang="en-US" sz="1400" b="1" baseline="30000" dirty="0" smtClean="0">
                <a:solidFill>
                  <a:schemeClr val="bg1"/>
                </a:solidFill>
                <a:effectLst>
                  <a:outerShdw blurRad="38100" dist="38100" dir="2700000" algn="tl">
                    <a:srgbClr val="000000">
                      <a:alpha val="43137"/>
                    </a:srgbClr>
                  </a:outerShdw>
                </a:effectLst>
              </a:rPr>
              <a:t>th</a:t>
            </a:r>
            <a:r>
              <a:rPr lang="en-US" sz="1400" b="1" dirty="0" smtClean="0">
                <a:solidFill>
                  <a:schemeClr val="bg1"/>
                </a:solidFill>
                <a:effectLst>
                  <a:outerShdw blurRad="38100" dist="38100" dir="2700000" algn="tl">
                    <a:srgbClr val="000000">
                      <a:alpha val="43137"/>
                    </a:srgbClr>
                  </a:outerShdw>
                </a:effectLst>
              </a:rPr>
              <a:t> Century</a:t>
            </a:r>
            <a:endParaRPr lang="en-US" sz="1400" b="1" dirty="0">
              <a:solidFill>
                <a:schemeClr val="bg1"/>
              </a:solidFill>
              <a:effectLst>
                <a:outerShdw blurRad="38100" dist="38100" dir="2700000" algn="tl">
                  <a:srgbClr val="000000">
                    <a:alpha val="43137"/>
                  </a:srgbClr>
                </a:outerShdw>
              </a:effectLst>
            </a:endParaRPr>
          </a:p>
        </p:txBody>
      </p:sp>
      <p:sp>
        <p:nvSpPr>
          <p:cNvPr id="65" name="TextBox 64"/>
          <p:cNvSpPr txBox="1"/>
          <p:nvPr/>
        </p:nvSpPr>
        <p:spPr>
          <a:xfrm>
            <a:off x="338328" y="6245423"/>
            <a:ext cx="1717674" cy="307777"/>
          </a:xfrm>
          <a:prstGeom prst="rect">
            <a:avLst/>
          </a:prstGeom>
          <a:solidFill>
            <a:srgbClr val="006600"/>
          </a:solid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End of 18</a:t>
            </a:r>
            <a:r>
              <a:rPr lang="en-US" sz="1400" b="1" baseline="30000" dirty="0" smtClean="0">
                <a:solidFill>
                  <a:schemeClr val="bg1"/>
                </a:solidFill>
                <a:effectLst>
                  <a:outerShdw blurRad="38100" dist="38100" dir="2700000" algn="tl">
                    <a:srgbClr val="000000">
                      <a:alpha val="43137"/>
                    </a:srgbClr>
                  </a:outerShdw>
                </a:effectLst>
              </a:rPr>
              <a:t>th</a:t>
            </a:r>
            <a:r>
              <a:rPr lang="en-US" sz="1400" b="1" dirty="0" smtClean="0">
                <a:solidFill>
                  <a:schemeClr val="bg1"/>
                </a:solidFill>
                <a:effectLst>
                  <a:outerShdw blurRad="38100" dist="38100" dir="2700000" algn="tl">
                    <a:srgbClr val="000000">
                      <a:alpha val="43137"/>
                    </a:srgbClr>
                  </a:outerShdw>
                </a:effectLst>
              </a:rPr>
              <a:t> Century</a:t>
            </a:r>
            <a:endParaRPr lang="en-US" sz="1400" b="1" dirty="0">
              <a:solidFill>
                <a:schemeClr val="bg1"/>
              </a:solidFill>
              <a:effectLst>
                <a:outerShdw blurRad="38100" dist="38100" dir="2700000" algn="tl">
                  <a:srgbClr val="000000">
                    <a:alpha val="43137"/>
                  </a:srgbClr>
                </a:outerShdw>
              </a:effectLst>
            </a:endParaRPr>
          </a:p>
        </p:txBody>
      </p:sp>
      <p:sp>
        <p:nvSpPr>
          <p:cNvPr id="67" name="TextBox 66"/>
          <p:cNvSpPr txBox="1"/>
          <p:nvPr/>
        </p:nvSpPr>
        <p:spPr>
          <a:xfrm>
            <a:off x="4757928" y="6242446"/>
            <a:ext cx="1719072" cy="307777"/>
          </a:xfrm>
          <a:prstGeom prst="rect">
            <a:avLst/>
          </a:prstGeom>
          <a:solidFill>
            <a:srgbClr val="BD07EF"/>
          </a:solid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Q4 of 20</a:t>
            </a:r>
            <a:r>
              <a:rPr lang="en-US" sz="1400" b="1" baseline="30000" dirty="0" smtClean="0">
                <a:solidFill>
                  <a:schemeClr val="bg1"/>
                </a:solidFill>
                <a:effectLst>
                  <a:outerShdw blurRad="38100" dist="38100" dir="2700000" algn="tl">
                    <a:srgbClr val="000000">
                      <a:alpha val="43137"/>
                    </a:srgbClr>
                  </a:outerShdw>
                </a:effectLst>
              </a:rPr>
              <a:t>th</a:t>
            </a:r>
            <a:r>
              <a:rPr lang="en-US" sz="1400" b="1" dirty="0" smtClean="0">
                <a:solidFill>
                  <a:schemeClr val="bg1"/>
                </a:solidFill>
                <a:effectLst>
                  <a:outerShdw blurRad="38100" dist="38100" dir="2700000" algn="tl">
                    <a:srgbClr val="000000">
                      <a:alpha val="43137"/>
                    </a:srgbClr>
                  </a:outerShdw>
                </a:effectLst>
              </a:rPr>
              <a:t> Century</a:t>
            </a:r>
            <a:endParaRPr lang="en-US" sz="1400" b="1" dirty="0">
              <a:solidFill>
                <a:schemeClr val="bg1"/>
              </a:solidFill>
              <a:effectLst>
                <a:outerShdw blurRad="38100" dist="38100" dir="2700000" algn="tl">
                  <a:srgbClr val="000000">
                    <a:alpha val="43137"/>
                  </a:srgbClr>
                </a:outerShdw>
              </a:effectLst>
            </a:endParaRPr>
          </a:p>
        </p:txBody>
      </p:sp>
      <p:sp>
        <p:nvSpPr>
          <p:cNvPr id="68" name="TextBox 67"/>
          <p:cNvSpPr txBox="1"/>
          <p:nvPr/>
        </p:nvSpPr>
        <p:spPr>
          <a:xfrm>
            <a:off x="6967728" y="6242446"/>
            <a:ext cx="1719072" cy="307777"/>
          </a:xfrm>
          <a:prstGeom prst="rect">
            <a:avLst/>
          </a:prstGeom>
          <a:solidFill>
            <a:srgbClr val="7030A0"/>
          </a:solidFill>
        </p:spPr>
        <p:txBody>
          <a:bodyPr wrap="square" rtlCol="0">
            <a:spAutoFit/>
          </a:bodyPr>
          <a:lstStyle/>
          <a:p>
            <a:r>
              <a:rPr lang="en-US" sz="1400" b="1" dirty="0" smtClean="0">
                <a:solidFill>
                  <a:schemeClr val="bg1"/>
                </a:solidFill>
                <a:effectLst>
                  <a:outerShdw blurRad="38100" dist="38100" dir="2700000" algn="tl">
                    <a:srgbClr val="000000">
                      <a:alpha val="43137"/>
                    </a:srgbClr>
                  </a:outerShdw>
                </a:effectLst>
              </a:rPr>
              <a:t>Start of 21</a:t>
            </a:r>
            <a:r>
              <a:rPr lang="en-US" sz="1400" b="1" baseline="30000" dirty="0" smtClean="0">
                <a:solidFill>
                  <a:schemeClr val="bg1"/>
                </a:solidFill>
                <a:effectLst>
                  <a:outerShdw blurRad="38100" dist="38100" dir="2700000" algn="tl">
                    <a:srgbClr val="000000">
                      <a:alpha val="43137"/>
                    </a:srgbClr>
                  </a:outerShdw>
                </a:effectLst>
              </a:rPr>
              <a:t>th</a:t>
            </a:r>
            <a:r>
              <a:rPr lang="en-US" sz="1400" b="1" dirty="0" smtClean="0">
                <a:solidFill>
                  <a:schemeClr val="bg1"/>
                </a:solidFill>
                <a:effectLst>
                  <a:outerShdw blurRad="38100" dist="38100" dir="2700000" algn="tl">
                    <a:srgbClr val="000000">
                      <a:alpha val="43137"/>
                    </a:srgbClr>
                  </a:outerShdw>
                </a:effectLst>
              </a:rPr>
              <a:t> Century</a:t>
            </a:r>
            <a:endParaRPr lang="en-US" sz="1400" b="1" dirty="0">
              <a:solidFill>
                <a:schemeClr val="bg1"/>
              </a:solidFill>
              <a:effectLst>
                <a:outerShdw blurRad="38100" dist="38100" dir="2700000" algn="tl">
                  <a:srgbClr val="000000">
                    <a:alpha val="43137"/>
                  </a:srgbClr>
                </a:outerShdw>
              </a:effectLst>
            </a:endParaRPr>
          </a:p>
        </p:txBody>
      </p:sp>
      <p:cxnSp>
        <p:nvCxnSpPr>
          <p:cNvPr id="69" name="Straight Connector 68"/>
          <p:cNvCxnSpPr/>
          <p:nvPr/>
        </p:nvCxnSpPr>
        <p:spPr>
          <a:xfrm flipH="1" flipV="1">
            <a:off x="8982074" y="2813446"/>
            <a:ext cx="9526" cy="2733287"/>
          </a:xfrm>
          <a:prstGeom prst="line">
            <a:avLst/>
          </a:prstGeom>
          <a:ln w="38100">
            <a:solidFill>
              <a:srgbClr val="FF0000"/>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6200000">
            <a:off x="7846770" y="4687267"/>
            <a:ext cx="2028050" cy="261610"/>
          </a:xfrm>
          <a:prstGeom prst="rect">
            <a:avLst/>
          </a:prstGeom>
          <a:noFill/>
        </p:spPr>
        <p:txBody>
          <a:bodyPr wrap="square" rtlCol="0">
            <a:spAutoFit/>
          </a:bodyPr>
          <a:lstStyle/>
          <a:p>
            <a:pPr algn="ctr"/>
            <a:r>
              <a:rPr lang="en-US" sz="1100" b="1" dirty="0" smtClean="0"/>
              <a:t>Level Of Complexity</a:t>
            </a:r>
            <a:endParaRPr lang="en-US" sz="1100" b="1" dirty="0"/>
          </a:p>
        </p:txBody>
      </p:sp>
    </p:spTree>
    <p:extLst>
      <p:ext uri="{BB962C8B-B14F-4D97-AF65-F5344CB8AC3E}">
        <p14:creationId xmlns:p14="http://schemas.microsoft.com/office/powerpoint/2010/main" val="938140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multifaceted </a:t>
            </a:r>
            <a:r>
              <a:rPr lang="en-US" dirty="0"/>
              <a:t>i</a:t>
            </a:r>
            <a:r>
              <a:rPr lang="en-US" dirty="0" smtClean="0"/>
              <a:t>nnovations are enabling IOT, IIOT is driving Manufacturing Revolution…..</a:t>
            </a:r>
            <a:endParaRPr lang="en-US"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6045" y="1295400"/>
            <a:ext cx="840315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400" y="990600"/>
            <a:ext cx="8763000" cy="369332"/>
          </a:xfrm>
          <a:prstGeom prst="rect">
            <a:avLst/>
          </a:prstGeom>
          <a:noFill/>
        </p:spPr>
        <p:txBody>
          <a:bodyPr wrap="square" rtlCol="0">
            <a:spAutoFit/>
          </a:bodyPr>
          <a:lstStyle/>
          <a:p>
            <a:r>
              <a:rPr lang="en-US" b="1" dirty="0" smtClean="0">
                <a:solidFill>
                  <a:srgbClr val="336699"/>
                </a:solidFill>
              </a:rPr>
              <a:t>Entrigna’s macroscopic view of the network of </a:t>
            </a:r>
            <a:r>
              <a:rPr lang="en-US" b="1" dirty="0">
                <a:solidFill>
                  <a:srgbClr val="336699"/>
                </a:solidFill>
              </a:rPr>
              <a:t>‘Greenfield’ </a:t>
            </a:r>
            <a:r>
              <a:rPr lang="en-US" b="1" dirty="0" smtClean="0">
                <a:solidFill>
                  <a:srgbClr val="336699"/>
                </a:solidFill>
              </a:rPr>
              <a:t>Innovations enabling IOT</a:t>
            </a:r>
            <a:endParaRPr lang="en-US" b="1" dirty="0">
              <a:solidFill>
                <a:srgbClr val="336699"/>
              </a:solidFill>
            </a:endParaRPr>
          </a:p>
        </p:txBody>
      </p:sp>
    </p:spTree>
    <p:extLst>
      <p:ext uri="{BB962C8B-B14F-4D97-AF65-F5344CB8AC3E}">
        <p14:creationId xmlns:p14="http://schemas.microsoft.com/office/powerpoint/2010/main" val="178143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manufacturers are beginning to implement IoT solutions and believe </a:t>
            </a:r>
            <a:r>
              <a:rPr lang="en-US" dirty="0" smtClean="0"/>
              <a:t>IoT is required for future growth</a:t>
            </a:r>
            <a:endParaRPr lang="en-US" dirty="0"/>
          </a:p>
        </p:txBody>
      </p:sp>
      <p:sp>
        <p:nvSpPr>
          <p:cNvPr id="3" name="Content Placeholder 2"/>
          <p:cNvSpPr>
            <a:spLocks noGrp="1"/>
          </p:cNvSpPr>
          <p:nvPr/>
        </p:nvSpPr>
        <p:spPr>
          <a:xfrm>
            <a:off x="76200" y="1164209"/>
            <a:ext cx="8839200" cy="4474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35% are currently collecting and using data generated by smart sensors to enhance manufacturing/operating processes</a:t>
            </a:r>
          </a:p>
          <a:p>
            <a:endParaRPr lang="en-US" sz="2400" dirty="0"/>
          </a:p>
          <a:p>
            <a:r>
              <a:rPr lang="en-US" sz="2400" dirty="0"/>
              <a:t>70% believe it is extremely or moderately important that US manufacturers adopt an IoT strategy in their operations</a:t>
            </a:r>
          </a:p>
          <a:p>
            <a:endParaRPr lang="en-US" sz="2400" dirty="0"/>
          </a:p>
          <a:p>
            <a:r>
              <a:rPr lang="en-US" sz="2400" dirty="0"/>
              <a:t>38% currently embed sensors in products that enable end-users/customers to collect sensor-generated data</a:t>
            </a:r>
          </a:p>
          <a:p>
            <a:endParaRPr lang="en-US" sz="2400" dirty="0"/>
          </a:p>
          <a:p>
            <a:r>
              <a:rPr lang="en-US" sz="2400" dirty="0"/>
              <a:t>The North American market for IIoT will reach to $599B with a CAGR of 13.1</a:t>
            </a:r>
            <a:r>
              <a:rPr lang="en-US" sz="2400" dirty="0" smtClean="0"/>
              <a:t>% by 2021</a:t>
            </a:r>
            <a:r>
              <a:rPr lang="en-US" sz="2400" dirty="0"/>
              <a:t/>
            </a:r>
            <a:br>
              <a:rPr lang="en-US" sz="2400" dirty="0"/>
            </a:br>
            <a:endParaRPr lang="en-US" sz="2400" dirty="0"/>
          </a:p>
        </p:txBody>
      </p:sp>
    </p:spTree>
    <p:extLst>
      <p:ext uri="{BB962C8B-B14F-4D97-AF65-F5344CB8AC3E}">
        <p14:creationId xmlns:p14="http://schemas.microsoft.com/office/powerpoint/2010/main" val="1504449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2438400"/>
            <a:ext cx="8991600" cy="1371600"/>
          </a:xfrm>
        </p:spPr>
        <p:txBody>
          <a:bodyPr/>
          <a:lstStyle/>
          <a:p>
            <a:pPr algn="ctr"/>
            <a:r>
              <a:rPr lang="en-US" sz="4400" dirty="0" smtClean="0"/>
              <a:t>Current IoT Landscape in Manufacturing</a:t>
            </a:r>
            <a:endParaRPr lang="en-US" sz="4400" dirty="0"/>
          </a:p>
        </p:txBody>
      </p:sp>
    </p:spTree>
    <p:extLst>
      <p:ext uri="{BB962C8B-B14F-4D97-AF65-F5344CB8AC3E}">
        <p14:creationId xmlns:p14="http://schemas.microsoft.com/office/powerpoint/2010/main" val="291182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Airbus – Factory of the Future</a:t>
            </a:r>
            <a:endParaRPr lang="en-US" dirty="0"/>
          </a:p>
        </p:txBody>
      </p:sp>
      <p:sp>
        <p:nvSpPr>
          <p:cNvPr id="3" name="TextBox 20"/>
          <p:cNvSpPr txBox="1"/>
          <p:nvPr/>
        </p:nvSpPr>
        <p:spPr>
          <a:xfrm>
            <a:off x="38100" y="990600"/>
            <a:ext cx="5791200"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MiRA (Mixed Reality Application) tablet</a:t>
            </a:r>
          </a:p>
          <a:p>
            <a:pPr marL="742950" lvl="1" indent="-285750">
              <a:buFont typeface="Arial" panose="020B0604020202020204" pitchFamily="34" charset="0"/>
              <a:buChar char="•"/>
            </a:pPr>
            <a:r>
              <a:rPr lang="en-US" sz="2400" dirty="0"/>
              <a:t>Cross between a sensor pack and a tablet</a:t>
            </a:r>
          </a:p>
          <a:p>
            <a:pPr lvl="1"/>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Internet Connected Smart Tools</a:t>
            </a:r>
          </a:p>
          <a:p>
            <a:pPr marL="742950" lvl="1" indent="-285750">
              <a:buFont typeface="Arial" panose="020B0604020202020204" pitchFamily="34" charset="0"/>
              <a:buChar char="•"/>
            </a:pPr>
            <a:r>
              <a:rPr lang="en-US" sz="2400" dirty="0"/>
              <a:t>Auto-adjust to different actions</a:t>
            </a:r>
          </a:p>
          <a:p>
            <a:pPr marL="742950" lvl="1" indent="-285750">
              <a:buFont typeface="Arial" panose="020B0604020202020204" pitchFamily="34" charset="0"/>
              <a:buChar char="•"/>
            </a:pPr>
            <a:r>
              <a:rPr lang="en-US" sz="2400" dirty="0"/>
              <a:t>Log information </a:t>
            </a:r>
          </a:p>
          <a:p>
            <a:pPr marL="742950" lvl="1" indent="-285750">
              <a:buFont typeface="Arial" panose="020B0604020202020204" pitchFamily="34" charset="0"/>
              <a:buChar char="•"/>
            </a:pPr>
            <a:r>
              <a:rPr lang="en-US" sz="2400" dirty="0"/>
              <a:t>Reduces assembly </a:t>
            </a:r>
            <a:r>
              <a:rPr lang="en-US" sz="2400" dirty="0" smtClean="0"/>
              <a:t>time</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Augmented Reality driven instructional &amp; educational tutorials</a:t>
            </a:r>
          </a:p>
        </p:txBody>
      </p:sp>
      <p:pic>
        <p:nvPicPr>
          <p:cNvPr id="4" name="Content Placeholder 14"/>
          <p:cNvPicPr>
            <a:picLocks noGrp="1" noChangeAspect="1"/>
          </p:cNvPicPr>
          <p:nvPr/>
        </p:nvPicPr>
        <p:blipFill>
          <a:blip r:embed="rId3">
            <a:extLst>
              <a:ext uri="{28A0092B-C50C-407E-A947-70E740481C1C}">
                <a14:useLocalDpi xmlns:a14="http://schemas.microsoft.com/office/drawing/2010/main"/>
              </a:ext>
            </a:extLst>
          </a:blip>
          <a:stretch>
            <a:fillRect/>
          </a:stretch>
        </p:blipFill>
        <p:spPr>
          <a:xfrm>
            <a:off x="5136078" y="2743200"/>
            <a:ext cx="3245922" cy="182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4754880"/>
            <a:ext cx="3245922" cy="1828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91200" y="762000"/>
            <a:ext cx="3245922" cy="1828800"/>
          </a:xfrm>
          <a:prstGeom prst="rect">
            <a:avLst/>
          </a:prstGeom>
        </p:spPr>
      </p:pic>
      <p:sp>
        <p:nvSpPr>
          <p:cNvPr id="7" name="TextBox 13"/>
          <p:cNvSpPr txBox="1"/>
          <p:nvPr/>
        </p:nvSpPr>
        <p:spPr>
          <a:xfrm>
            <a:off x="5562600" y="6581001"/>
            <a:ext cx="3505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Photos courtesy of </a:t>
            </a:r>
            <a:r>
              <a:rPr lang="en-US" sz="1200" dirty="0">
                <a:hlinkClick r:id="rId6"/>
              </a:rPr>
              <a:t>Airbus Factory of the Future</a:t>
            </a:r>
            <a:endParaRPr lang="en-US" sz="1200" dirty="0"/>
          </a:p>
        </p:txBody>
      </p:sp>
    </p:spTree>
    <p:extLst>
      <p:ext uri="{BB962C8B-B14F-4D97-AF65-F5344CB8AC3E}">
        <p14:creationId xmlns:p14="http://schemas.microsoft.com/office/powerpoint/2010/main" val="78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Siemens – Shampoo Plant</a:t>
            </a:r>
          </a:p>
        </p:txBody>
      </p:sp>
      <p:sp>
        <p:nvSpPr>
          <p:cNvPr id="3" name="TextBox 20"/>
          <p:cNvSpPr txBox="1"/>
          <p:nvPr/>
        </p:nvSpPr>
        <p:spPr>
          <a:xfrm>
            <a:off x="76200" y="838200"/>
            <a:ext cx="6477000" cy="5878532"/>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400" dirty="0" smtClean="0"/>
              <a:t>Bottle carriers </a:t>
            </a:r>
            <a:r>
              <a:rPr lang="en-US" sz="2400" dirty="0"/>
              <a:t>with RFID </a:t>
            </a:r>
            <a:r>
              <a:rPr lang="en-US" sz="2400" dirty="0" smtClean="0"/>
              <a:t>tags </a:t>
            </a:r>
            <a:r>
              <a:rPr lang="en-US" sz="2400" dirty="0"/>
              <a:t>can talk to </a:t>
            </a:r>
            <a:r>
              <a:rPr lang="en-US" sz="2400" dirty="0" smtClean="0"/>
              <a:t>machines in a production line</a:t>
            </a:r>
            <a:endParaRPr lang="en-US" sz="2400" dirty="0"/>
          </a:p>
          <a:p>
            <a:pPr marL="285750" indent="-285750">
              <a:buFont typeface="Arial" panose="020B0604020202020204" pitchFamily="34" charset="0"/>
              <a:buChar char="•"/>
            </a:pPr>
            <a:r>
              <a:rPr lang="en-US" sz="2400" dirty="0" smtClean="0"/>
              <a:t>Smart Dispenser Machine:</a:t>
            </a:r>
            <a:endParaRPr lang="en-US" sz="2400" dirty="0"/>
          </a:p>
          <a:p>
            <a:pPr marL="742950" lvl="1" indent="-285750">
              <a:buFont typeface="Arial" panose="020B0604020202020204" pitchFamily="34" charset="0"/>
              <a:buChar char="•"/>
            </a:pPr>
            <a:r>
              <a:rPr lang="en-US" sz="2400" dirty="0" smtClean="0"/>
              <a:t>Reads RFID info</a:t>
            </a:r>
          </a:p>
          <a:p>
            <a:pPr marL="742950" lvl="1" indent="-285750">
              <a:buFont typeface="Arial" panose="020B0604020202020204" pitchFamily="34" charset="0"/>
              <a:buChar char="•"/>
            </a:pPr>
            <a:r>
              <a:rPr lang="en-US" sz="2400" dirty="0" smtClean="0"/>
              <a:t>Determines type of shampoo  to fill</a:t>
            </a:r>
            <a:endParaRPr lang="en-US" sz="2400" dirty="0"/>
          </a:p>
          <a:p>
            <a:pPr marL="742950" lvl="1" indent="-285750">
              <a:spcAft>
                <a:spcPts val="1200"/>
              </a:spcAft>
              <a:buFont typeface="Arial" panose="020B0604020202020204" pitchFamily="34" charset="0"/>
              <a:buChar char="•"/>
            </a:pPr>
            <a:r>
              <a:rPr lang="en-US" sz="2400" dirty="0" smtClean="0"/>
              <a:t>Knows how </a:t>
            </a:r>
            <a:r>
              <a:rPr lang="en-US" sz="2400" dirty="0"/>
              <a:t>much shampoo to </a:t>
            </a:r>
            <a:r>
              <a:rPr lang="en-US" sz="2400" dirty="0" smtClean="0"/>
              <a:t>fill</a:t>
            </a:r>
            <a:endParaRPr lang="en-US" sz="2400" dirty="0"/>
          </a:p>
          <a:p>
            <a:pPr marL="285750" indent="-285750">
              <a:buFont typeface="Arial" panose="020B0604020202020204" pitchFamily="34" charset="0"/>
              <a:buChar char="•"/>
            </a:pPr>
            <a:r>
              <a:rPr lang="en-US" sz="2400" dirty="0" smtClean="0"/>
              <a:t>Smart Labeling Machine:</a:t>
            </a:r>
          </a:p>
          <a:p>
            <a:pPr marL="742950" lvl="1" indent="-285750">
              <a:buFont typeface="Arial" panose="020B0604020202020204" pitchFamily="34" charset="0"/>
              <a:buChar char="•"/>
            </a:pPr>
            <a:r>
              <a:rPr lang="en-US" sz="2400" dirty="0" smtClean="0"/>
              <a:t>Reads RFID info</a:t>
            </a:r>
          </a:p>
          <a:p>
            <a:pPr marL="742950" lvl="1" indent="-285750">
              <a:buFont typeface="Arial" panose="020B0604020202020204" pitchFamily="34" charset="0"/>
              <a:buChar char="•"/>
            </a:pPr>
            <a:r>
              <a:rPr lang="en-US" sz="2400" dirty="0" smtClean="0"/>
              <a:t>Determines if the bottle is filled</a:t>
            </a:r>
          </a:p>
          <a:p>
            <a:pPr marL="742950" lvl="1" indent="-285750">
              <a:spcAft>
                <a:spcPts val="1200"/>
              </a:spcAft>
              <a:buFont typeface="Arial" panose="020B0604020202020204" pitchFamily="34" charset="0"/>
              <a:buChar char="•"/>
            </a:pPr>
            <a:r>
              <a:rPr lang="en-US" sz="2400" dirty="0" smtClean="0"/>
              <a:t>Knows what label to put on the filled bottle</a:t>
            </a:r>
            <a:endParaRPr lang="en-US" sz="2400" dirty="0"/>
          </a:p>
          <a:p>
            <a:pPr marL="285750" indent="-285750">
              <a:spcAft>
                <a:spcPts val="1200"/>
              </a:spcAft>
              <a:buFont typeface="Arial" panose="020B0604020202020204" pitchFamily="34" charset="0"/>
              <a:buChar char="•"/>
            </a:pPr>
            <a:r>
              <a:rPr lang="en-US" sz="2400" dirty="0" smtClean="0"/>
              <a:t>Eliminates </a:t>
            </a:r>
            <a:r>
              <a:rPr lang="en-US" sz="2400" dirty="0"/>
              <a:t>the need for human input in the dispensing and labeling </a:t>
            </a:r>
            <a:r>
              <a:rPr lang="en-US" sz="2400" dirty="0" smtClean="0"/>
              <a:t>process</a:t>
            </a:r>
            <a:endParaRPr lang="en-US" sz="2400" dirty="0"/>
          </a:p>
          <a:p>
            <a:pPr marL="285750" indent="-285750">
              <a:spcAft>
                <a:spcPts val="1200"/>
              </a:spcAft>
              <a:buFont typeface="Arial" panose="020B0604020202020204" pitchFamily="34" charset="0"/>
              <a:buChar char="•"/>
            </a:pPr>
            <a:r>
              <a:rPr lang="en-US" sz="2400" dirty="0" smtClean="0"/>
              <a:t>Eliminates the need for a separate </a:t>
            </a:r>
            <a:br>
              <a:rPr lang="en-US" sz="2400" dirty="0" smtClean="0"/>
            </a:br>
            <a:r>
              <a:rPr lang="en-US" sz="2400" dirty="0" smtClean="0"/>
              <a:t>production line for each type of shampoo</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4241800"/>
            <a:ext cx="1835701" cy="17373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56410" y="1554480"/>
            <a:ext cx="3711390" cy="2103120"/>
          </a:xfrm>
          <a:prstGeom prst="rect">
            <a:avLst/>
          </a:prstGeom>
        </p:spPr>
      </p:pic>
    </p:spTree>
    <p:extLst>
      <p:ext uri="{BB962C8B-B14F-4D97-AF65-F5344CB8AC3E}">
        <p14:creationId xmlns:p14="http://schemas.microsoft.com/office/powerpoint/2010/main" val="408399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Continental AG’s </a:t>
            </a:r>
            <a:r>
              <a:rPr lang="en-US" dirty="0" smtClean="0"/>
              <a:t>SMART Factory</a:t>
            </a:r>
            <a:endParaRPr lang="en-US" dirty="0"/>
          </a:p>
        </p:txBody>
      </p:sp>
      <p:sp>
        <p:nvSpPr>
          <p:cNvPr id="3" name="TextBox 20"/>
          <p:cNvSpPr txBox="1"/>
          <p:nvPr/>
        </p:nvSpPr>
        <p:spPr>
          <a:xfrm>
            <a:off x="152400" y="1165286"/>
            <a:ext cx="4822185"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smtClean="0"/>
              <a:t>Active RFID </a:t>
            </a:r>
            <a:r>
              <a:rPr lang="en-US" sz="2400" dirty="0"/>
              <a:t>tags and </a:t>
            </a:r>
            <a:r>
              <a:rPr lang="en-US" sz="2400" dirty="0" smtClean="0"/>
              <a:t>Geo-location </a:t>
            </a:r>
            <a:r>
              <a:rPr lang="en-US" sz="2400" dirty="0"/>
              <a:t>are used to move the tire components throughout the factory</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r>
              <a:rPr lang="en-US" sz="2400" dirty="0"/>
              <a:t>Collaborative robots</a:t>
            </a:r>
          </a:p>
          <a:p>
            <a:pPr marL="742950" lvl="1" indent="-285750">
              <a:buFont typeface="Arial" panose="020B0604020202020204" pitchFamily="34" charset="0"/>
              <a:buChar char="•"/>
            </a:pPr>
            <a:r>
              <a:rPr lang="en-US" sz="2400" dirty="0"/>
              <a:t>Robots are “shown” how to do a task once and then they can repeat that action</a:t>
            </a:r>
          </a:p>
          <a:p>
            <a:pPr marL="742950" lvl="1" indent="-285750">
              <a:buFont typeface="Arial" panose="020B0604020202020204" pitchFamily="34" charset="0"/>
              <a:buChar char="•"/>
            </a:pPr>
            <a:r>
              <a:rPr lang="en-US" sz="2400" dirty="0"/>
              <a:t>Reduces risks of injuries and reduces the need for additional </a:t>
            </a:r>
            <a:r>
              <a:rPr lang="en-US" sz="2400" dirty="0" smtClean="0"/>
              <a:t>assisting employees </a:t>
            </a:r>
            <a:endParaRPr lang="en-US" sz="2400" dirty="0"/>
          </a:p>
          <a:p>
            <a:pPr lvl="1"/>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8093" y="3987621"/>
            <a:ext cx="3598707" cy="17273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78389" y="1219200"/>
            <a:ext cx="3265714" cy="1828800"/>
          </a:xfrm>
          <a:prstGeom prst="rect">
            <a:avLst/>
          </a:prstGeom>
        </p:spPr>
      </p:pic>
    </p:spTree>
    <p:extLst>
      <p:ext uri="{BB962C8B-B14F-4D97-AF65-F5344CB8AC3E}">
        <p14:creationId xmlns:p14="http://schemas.microsoft.com/office/powerpoint/2010/main" val="1826521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55989</TotalTime>
  <Words>2227</Words>
  <Application>Microsoft Office PowerPoint</Application>
  <PresentationFormat>On-screen Show (4:3)</PresentationFormat>
  <Paragraphs>232</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Gotham Condensed Bold</vt:lpstr>
      <vt:lpstr>Gotham Condensed Book</vt:lpstr>
      <vt:lpstr>Vivaldi</vt:lpstr>
      <vt:lpstr>Wingdings</vt:lpstr>
      <vt:lpstr>1_Default Design</vt:lpstr>
      <vt:lpstr>PowerPoint Presentation</vt:lpstr>
      <vt:lpstr>Is it Evolution or Revolution? – A Million Dollar Question</vt:lpstr>
      <vt:lpstr>Manufacturing Revolution  – From Industry 1.0 to Industry 4.0</vt:lpstr>
      <vt:lpstr>While multifaceted innovations are enabling IOT, IIOT is driving Manufacturing Revolution…..</vt:lpstr>
      <vt:lpstr>US manufacturers are beginning to implement IoT solutions and believe IoT is required for future growth</vt:lpstr>
      <vt:lpstr>Current IoT Landscape in Manufacturing</vt:lpstr>
      <vt:lpstr>Airbus – Factory of the Future</vt:lpstr>
      <vt:lpstr>Siemens – Shampoo Plant</vt:lpstr>
      <vt:lpstr>Continental AG’s SMART Factory</vt:lpstr>
      <vt:lpstr>What the Future Holds….</vt:lpstr>
      <vt:lpstr>Streamlined Factories</vt:lpstr>
      <vt:lpstr>Streamlined Factories</vt:lpstr>
      <vt:lpstr>SMART Inventory management</vt:lpstr>
      <vt:lpstr>SMART Inventory management</vt:lpstr>
      <vt:lpstr>SMART Quality control</vt:lpstr>
      <vt:lpstr>Manufacturing Revolution is shaping SMART Factories….</vt:lpstr>
      <vt:lpstr>Entrigna’s role in IoT Solutions</vt:lpstr>
      <vt:lpstr>Entrigna’s RTES is analogous to a “Brain” that enables &amp; prescribes intelligent, real-time decisions &amp; actions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Murali K</dc:creator>
  <cp:lastModifiedBy>user</cp:lastModifiedBy>
  <cp:revision>203</cp:revision>
  <cp:lastPrinted>2016-11-15T16:52:24Z</cp:lastPrinted>
  <dcterms:created xsi:type="dcterms:W3CDTF">2015-12-11T16:22:42Z</dcterms:created>
  <dcterms:modified xsi:type="dcterms:W3CDTF">2022-05-18T15:20:44Z</dcterms:modified>
</cp:coreProperties>
</file>